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452" r:id="rId3"/>
    <p:sldId id="787" r:id="rId4"/>
    <p:sldId id="852" r:id="rId5"/>
    <p:sldId id="661" r:id="rId6"/>
    <p:sldId id="588" r:id="rId7"/>
    <p:sldId id="589" r:id="rId8"/>
    <p:sldId id="590" r:id="rId9"/>
    <p:sldId id="278" r:id="rId10"/>
    <p:sldId id="329" r:id="rId11"/>
    <p:sldId id="318" r:id="rId12"/>
    <p:sldId id="319" r:id="rId13"/>
    <p:sldId id="305" r:id="rId14"/>
    <p:sldId id="333" r:id="rId15"/>
    <p:sldId id="581" r:id="rId16"/>
    <p:sldId id="332" r:id="rId17"/>
    <p:sldId id="330" r:id="rId18"/>
    <p:sldId id="358" r:id="rId19"/>
    <p:sldId id="336" r:id="rId20"/>
    <p:sldId id="539" r:id="rId21"/>
    <p:sldId id="309" r:id="rId22"/>
    <p:sldId id="356" r:id="rId23"/>
    <p:sldId id="337" r:id="rId24"/>
    <p:sldId id="339" r:id="rId25"/>
    <p:sldId id="338" r:id="rId26"/>
    <p:sldId id="320" r:id="rId27"/>
    <p:sldId id="586" r:id="rId28"/>
    <p:sldId id="310" r:id="rId29"/>
    <p:sldId id="592" r:id="rId30"/>
    <p:sldId id="593" r:id="rId31"/>
    <p:sldId id="591" r:id="rId32"/>
    <p:sldId id="340" r:id="rId33"/>
    <p:sldId id="311" r:id="rId34"/>
    <p:sldId id="341" r:id="rId35"/>
    <p:sldId id="344" r:id="rId36"/>
    <p:sldId id="345" r:id="rId37"/>
    <p:sldId id="312" r:id="rId38"/>
    <p:sldId id="346" r:id="rId39"/>
    <p:sldId id="347" r:id="rId40"/>
    <p:sldId id="313" r:id="rId41"/>
    <p:sldId id="502" r:id="rId42"/>
    <p:sldId id="348" r:id="rId43"/>
    <p:sldId id="349" r:id="rId44"/>
    <p:sldId id="364" r:id="rId45"/>
    <p:sldId id="522" r:id="rId46"/>
    <p:sldId id="351" r:id="rId47"/>
    <p:sldId id="314" r:id="rId48"/>
    <p:sldId id="317" r:id="rId49"/>
    <p:sldId id="362" r:id="rId50"/>
    <p:sldId id="363" r:id="rId51"/>
    <p:sldId id="350" r:id="rId52"/>
    <p:sldId id="583" r:id="rId53"/>
    <p:sldId id="520" r:id="rId54"/>
    <p:sldId id="648" r:id="rId55"/>
    <p:sldId id="649" r:id="rId56"/>
    <p:sldId id="290" r:id="rId57"/>
    <p:sldId id="352" r:id="rId58"/>
    <p:sldId id="650" r:id="rId59"/>
    <p:sldId id="291" r:id="rId60"/>
    <p:sldId id="353" r:id="rId61"/>
    <p:sldId id="585" r:id="rId62"/>
    <p:sldId id="587" r:id="rId63"/>
    <p:sldId id="326" r:id="rId64"/>
    <p:sldId id="327" r:id="rId65"/>
    <p:sldId id="328" r:id="rId66"/>
    <p:sldId id="521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>
          <p15:clr>
            <a:srgbClr val="A4A3A4"/>
          </p15:clr>
        </p15:guide>
        <p15:guide id="2" pos="28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16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ya" initials="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3" autoAdjust="0"/>
    <p:restoredTop sz="94660" autoAdjust="0"/>
  </p:normalViewPr>
  <p:slideViewPr>
    <p:cSldViewPr>
      <p:cViewPr varScale="1">
        <p:scale>
          <a:sx n="67" d="100"/>
          <a:sy n="67" d="100"/>
        </p:scale>
        <p:origin x="1304" y="60"/>
      </p:cViewPr>
      <p:guideLst>
        <p:guide orient="horz" pos="2193"/>
        <p:guide pos="28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058" y="-90"/>
      </p:cViewPr>
      <p:guideLst>
        <p:guide orient="horz" pos="2924"/>
        <p:guide pos="216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95D16-5FE1-4C7A-83E4-61209752555B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1FDBE-9C52-4D69-8381-2CB0C55909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1FDBE-9C52-4D69-8381-2CB0C55909A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X </a:t>
            </a:r>
            <a:r>
              <a:rPr lang="en-US" altLang="zh-CN" dirty="0" err="1"/>
              <a:t>X</a:t>
            </a:r>
            <a:r>
              <a:rPr lang="en-US" altLang="zh-CN" dirty="0"/>
              <a:t> </a:t>
            </a:r>
            <a:r>
              <a:rPr lang="en-US" altLang="zh-CN" dirty="0" err="1"/>
              <a:t>X</a:t>
            </a:r>
            <a:r>
              <a:rPr lang="zh-CN" altLang="en-US" dirty="0"/>
              <a:t>旗舰店</a:t>
            </a:r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A6E0E-C24B-4CCB-AA84-78DED3C1FFD8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6597352"/>
            <a:ext cx="21971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2744793"/>
            <a:ext cx="8677058" cy="1470025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第五课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在工作上他向来一是一，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二是二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砸饭碗  （饭碗砸了）</a:t>
            </a:r>
            <a:endParaRPr lang="en-US" altLang="zh-CN" b="1" dirty="0"/>
          </a:p>
          <a:p>
            <a:pPr>
              <a:buNone/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意思：丢了工作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用法：砸了</a:t>
            </a:r>
            <a:r>
              <a:rPr lang="en-US" altLang="zh-CN" dirty="0"/>
              <a:t>+</a:t>
            </a:r>
            <a:r>
              <a:rPr lang="zh-CN" altLang="en-US" dirty="0"/>
              <a:t>谁的</a:t>
            </a:r>
            <a:r>
              <a:rPr lang="en-US" altLang="zh-CN" dirty="0"/>
              <a:t>+</a:t>
            </a:r>
            <a:r>
              <a:rPr lang="zh-CN" altLang="en-US" dirty="0"/>
              <a:t>饭碗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             饭碗砸了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例句：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）最近几家大商场相继关门了，是谁砸了他们的饭碗？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）关闭工厂就会砸了很多人的饭碗，工人们肯定不干！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李嘉磊\Pictures\砸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925" y="1279525"/>
            <a:ext cx="4733925" cy="4733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008112"/>
          </a:xfrm>
        </p:spPr>
        <p:txBody>
          <a:bodyPr/>
          <a:lstStyle/>
          <a:p>
            <a:r>
              <a:rPr lang="zh-CN" altLang="en-US" dirty="0"/>
              <a:t>砸破铁饭碗</a:t>
            </a:r>
          </a:p>
        </p:txBody>
      </p:sp>
      <p:pic>
        <p:nvPicPr>
          <p:cNvPr id="3074" name="Picture 2" descr="C:\Users\李嘉磊\Pictures\砸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5410"/>
            <a:ext cx="6096000" cy="4747895"/>
          </a:xfrm>
          <a:prstGeom prst="round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955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altLang="zh-CN" sz="3600" dirty="0"/>
              <a:t>3</a:t>
            </a:r>
            <a:r>
              <a:rPr lang="zh-CN" altLang="en-US" sz="3600" dirty="0"/>
              <a:t>、</a:t>
            </a:r>
            <a:r>
              <a:rPr lang="zh-CN" altLang="en-US" sz="3600" b="1" dirty="0"/>
              <a:t>丢三落四</a:t>
            </a:r>
            <a:endParaRPr lang="en-US" altLang="zh-CN" sz="3600" b="1" dirty="0"/>
          </a:p>
          <a:p>
            <a:pPr>
              <a:buNone/>
            </a:pPr>
            <a:r>
              <a:rPr lang="zh-CN" altLang="en-US" b="1" u="sng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相关成语</a:t>
            </a:r>
            <a:r>
              <a:rPr lang="zh-CN" altLang="en-US" b="1" dirty="0"/>
              <a:t>：</a:t>
            </a:r>
          </a:p>
          <a:p>
            <a:pPr>
              <a:buNone/>
            </a:pPr>
            <a:r>
              <a:rPr lang="zh-CN" altLang="en-US" b="1" dirty="0"/>
              <a:t>      朝三暮四</a:t>
            </a:r>
            <a:endParaRPr lang="en-US" altLang="zh-CN" b="1" dirty="0"/>
          </a:p>
          <a:p>
            <a:pPr>
              <a:buNone/>
            </a:pPr>
            <a:r>
              <a:rPr lang="zh-CN" altLang="en-US" b="1" dirty="0"/>
              <a:t>      不三不四</a:t>
            </a:r>
            <a:endParaRPr lang="en-US" altLang="zh-CN" b="1" dirty="0"/>
          </a:p>
          <a:p>
            <a:pPr>
              <a:buNone/>
            </a:pPr>
            <a:r>
              <a:rPr lang="zh-CN" altLang="en-US" b="1" dirty="0"/>
              <a:t>      颠三倒四</a:t>
            </a:r>
            <a:endParaRPr lang="en-US" altLang="zh-CN" b="1" dirty="0"/>
          </a:p>
          <a:p>
            <a:pPr>
              <a:buNone/>
            </a:pPr>
            <a:r>
              <a:rPr lang="zh-CN" altLang="en-US" b="1" dirty="0"/>
              <a:t>      低三下四（态度卑贱）</a:t>
            </a:r>
            <a:endParaRPr lang="en-US" altLang="zh-CN" b="1" dirty="0"/>
          </a:p>
          <a:p>
            <a:pPr>
              <a:buNone/>
            </a:pPr>
            <a:r>
              <a:rPr lang="zh-CN" altLang="en-US" b="1" dirty="0"/>
              <a:t>      说三道四</a:t>
            </a: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50215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  </a:t>
            </a:r>
            <a:r>
              <a:rPr lang="en-US" altLang="zh-CN" sz="3600" b="1" dirty="0"/>
              <a:t>4</a:t>
            </a:r>
            <a:r>
              <a:rPr lang="zh-CN" altLang="en-US" sz="3600" b="1" dirty="0"/>
              <a:t>、有你好看的</a:t>
            </a:r>
            <a:endParaRPr lang="en-US" altLang="zh-CN" sz="3600" b="1" dirty="0"/>
          </a:p>
          <a:p>
            <a:pPr>
              <a:buNone/>
            </a:pPr>
            <a:r>
              <a:rPr lang="zh-CN" altLang="en-US" sz="2800" b="1" dirty="0"/>
              <a:t>  </a:t>
            </a: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意思：威胁、警告别人，会遇到麻烦或</a:t>
            </a:r>
          </a:p>
          <a:p>
            <a:pPr>
              <a:buNone/>
            </a:pPr>
            <a:r>
              <a:rPr lang="zh-CN" altLang="en-US" sz="2800" b="1" dirty="0">
                <a:latin typeface="楷体" panose="02010609060101010101" charset="-122"/>
                <a:ea typeface="楷体" panose="02010609060101010101" charset="-122"/>
              </a:rPr>
              <a:t>       难堪。</a:t>
            </a:r>
            <a:endParaRPr lang="en-US" altLang="zh-CN" sz="2800" b="1" dirty="0"/>
          </a:p>
          <a:p>
            <a:pPr>
              <a:buNone/>
            </a:pPr>
            <a:r>
              <a:rPr lang="en-US" altLang="zh-CN" sz="2800" b="1" dirty="0"/>
              <a:t>  </a:t>
            </a:r>
            <a:r>
              <a:rPr lang="zh-CN" altLang="en-US" sz="2800" b="1" dirty="0"/>
              <a:t>例句：</a:t>
            </a:r>
            <a:endParaRPr lang="en-US" altLang="zh-CN" sz="2800" b="1" dirty="0"/>
          </a:p>
          <a:p>
            <a:pPr>
              <a:buNone/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）你别打扰我睡觉，否则有你好看的！</a:t>
            </a:r>
            <a:endParaRPr lang="en-US" altLang="zh-CN" sz="2800" b="1" dirty="0"/>
          </a:p>
          <a:p>
            <a:pPr>
              <a:buNone/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）千万别惹怒发型师，不然有你好看的。</a:t>
            </a:r>
            <a:endParaRPr lang="en-US" altLang="zh-CN" sz="2800" b="1" dirty="0"/>
          </a:p>
          <a:p>
            <a:pPr>
              <a:buNone/>
            </a:pPr>
            <a:endParaRPr lang="en-US" altLang="zh-CN" sz="2800" b="1" dirty="0"/>
          </a:p>
          <a:p>
            <a:endParaRPr lang="zh-CN" altLang="en-US" dirty="0"/>
          </a:p>
        </p:txBody>
      </p:sp>
      <p:pic>
        <p:nvPicPr>
          <p:cNvPr id="1026" name="Picture 2" descr="C:\Users\李传义\Documents\发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5100" y="4496435"/>
            <a:ext cx="2735580" cy="1881505"/>
          </a:xfrm>
          <a:prstGeom prst="rect">
            <a:avLst/>
          </a:prstGeom>
          <a:noFill/>
        </p:spPr>
      </p:pic>
      <p:sp>
        <p:nvSpPr>
          <p:cNvPr id="5" name="右箭头 4"/>
          <p:cNvSpPr/>
          <p:nvPr/>
        </p:nvSpPr>
        <p:spPr>
          <a:xfrm>
            <a:off x="3707765" y="5229225"/>
            <a:ext cx="1152525" cy="36004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5" y="4496435"/>
            <a:ext cx="2749550" cy="2122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rcRect b="17142"/>
          <a:stretch>
            <a:fillRect/>
          </a:stretch>
        </p:blipFill>
        <p:spPr>
          <a:xfrm>
            <a:off x="7118985" y="473710"/>
            <a:ext cx="1885315" cy="25139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540" y="2605405"/>
            <a:ext cx="3810000" cy="285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40" y="2681605"/>
            <a:ext cx="3611880" cy="270510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067810" y="3860800"/>
            <a:ext cx="1008380" cy="2159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pPr>
              <a:buNone/>
            </a:pPr>
            <a:r>
              <a:rPr lang="en-US" altLang="zh-CN" sz="3555" b="1" dirty="0"/>
              <a:t>5</a:t>
            </a:r>
            <a:r>
              <a:rPr lang="zh-CN" altLang="en-US" sz="3555" b="1" dirty="0"/>
              <a:t>、</a:t>
            </a:r>
            <a:r>
              <a:rPr lang="zh-CN" altLang="en-US" sz="3555" b="1" dirty="0">
                <a:solidFill>
                  <a:srgbClr val="FF0000"/>
                </a:solidFill>
              </a:rPr>
              <a:t>八竿子打不着</a:t>
            </a:r>
            <a:endParaRPr lang="en-US" altLang="zh-CN" sz="3555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b="1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意思：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关系非常远或者没有关系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A</a:t>
            </a:r>
            <a:r>
              <a:rPr lang="zh-CN" altLang="en-US" dirty="0"/>
              <a:t>：你俩是姐妹吗？</a:t>
            </a:r>
            <a:r>
              <a:rPr lang="en-US" altLang="zh-CN" dirty="0"/>
              <a:t> </a:t>
            </a:r>
          </a:p>
          <a:p>
            <a:pPr>
              <a:buNone/>
            </a:pPr>
            <a:r>
              <a:rPr lang="en-US" altLang="zh-CN" dirty="0"/>
              <a:t>      B</a:t>
            </a:r>
            <a:r>
              <a:rPr lang="zh-CN" altLang="en-US" dirty="0"/>
              <a:t>：什么呀，</a:t>
            </a:r>
            <a:r>
              <a:rPr lang="zh-CN" altLang="en-US" b="1" dirty="0">
                <a:sym typeface="+mn-ea"/>
              </a:rPr>
              <a:t>八竿子打不着</a:t>
            </a:r>
            <a:r>
              <a:rPr lang="zh-CN" altLang="en-US" dirty="0"/>
              <a:t>。我们才刚刚认识。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）这个讲座跟我的专业呀</a:t>
            </a:r>
            <a:r>
              <a:rPr lang="zh-CN" altLang="en-US" b="1" dirty="0">
                <a:sym typeface="+mn-ea"/>
              </a:rPr>
              <a:t>八竿子打不着</a:t>
            </a:r>
            <a:r>
              <a:rPr lang="zh-CN" altLang="en-US" dirty="0"/>
              <a:t>，我干嘛要去听？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3</a:t>
            </a:r>
            <a:r>
              <a:rPr lang="zh-CN" altLang="en-US" dirty="0"/>
              <a:t>）现在网上检索用“清华”的企业有三百家之多，大多数跟清华“</a:t>
            </a:r>
            <a:r>
              <a:rPr lang="zh-CN" altLang="en-US" b="1" dirty="0"/>
              <a:t>八竿子打不着 </a:t>
            </a:r>
            <a:r>
              <a:rPr lang="zh-CN" altLang="en-US" dirty="0"/>
              <a:t>”，清华也不知其为何。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015" y="124460"/>
            <a:ext cx="2724785" cy="2724785"/>
          </a:xfrm>
          <a:prstGeom prst="rect">
            <a:avLst/>
          </a:prstGeom>
        </p:spPr>
      </p:pic>
      <p:pic>
        <p:nvPicPr>
          <p:cNvPr id="2" name="图片 1" descr="e850352ac65c1038fdba5d21bf119313b17e89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35" y="476885"/>
            <a:ext cx="3296285" cy="252349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炒鱿鱼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意思：被解雇，开除、辞退某人。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……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被</a:t>
            </a:r>
            <a:r>
              <a:rPr lang="zh-CN" altLang="en-US" dirty="0"/>
              <a:t>炒鱿鱼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了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）因为我没做好这项工作，老板就炒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了</a:t>
            </a:r>
            <a:r>
              <a:rPr lang="zh-CN" altLang="en-US" dirty="0"/>
              <a:t>我的鱿鱼。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4595" y="314325"/>
            <a:ext cx="2312670" cy="2312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915" y="4053840"/>
            <a:ext cx="3903980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 descr="C:\Users\李传义\Documents\鱿鱼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190" y="2084705"/>
            <a:ext cx="4364355" cy="3871595"/>
          </a:xfrm>
          <a:prstGeom prst="rect">
            <a:avLst/>
          </a:prstGeom>
          <a:noFill/>
        </p:spPr>
      </p:pic>
      <p:pic>
        <p:nvPicPr>
          <p:cNvPr id="3074" name="Picture 2" descr="C:\Users\李传义\Documents\炒鱿鱼.jpg"/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2565" y="274955"/>
            <a:ext cx="4910455" cy="2621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zh-CN" altLang="en-US" b="1" dirty="0"/>
              <a:t>找</a:t>
            </a:r>
            <a:r>
              <a:rPr lang="en-US" altLang="zh-CN" b="1" dirty="0"/>
              <a:t>+</a:t>
            </a:r>
            <a:r>
              <a:rPr lang="zh-CN" altLang="en-US" b="1" dirty="0"/>
              <a:t>人</a:t>
            </a:r>
            <a:r>
              <a:rPr lang="en-US" altLang="zh-CN" b="1" dirty="0"/>
              <a:t>+</a:t>
            </a:r>
            <a:r>
              <a:rPr lang="zh-CN" altLang="en-US" b="1" dirty="0"/>
              <a:t>算账</a:t>
            </a:r>
            <a:endParaRPr lang="en-US" altLang="zh-CN" b="1" dirty="0"/>
          </a:p>
          <a:p>
            <a:pPr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意思：出现坏的结果后找某人争执较量。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）谁把我的电脑弄坏了？非得</a:t>
            </a:r>
            <a:r>
              <a:rPr lang="zh-CN" altLang="en-US" b="1" dirty="0"/>
              <a:t>找他算账</a:t>
            </a:r>
            <a:r>
              <a:rPr lang="zh-CN" altLang="en-US" dirty="0"/>
              <a:t>不可。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）他把我的头发弄成这样，我非</a:t>
            </a:r>
            <a:r>
              <a:rPr lang="zh-CN" altLang="en-US" b="1" dirty="0"/>
              <a:t>找他算账</a:t>
            </a:r>
            <a:r>
              <a:rPr lang="zh-CN" altLang="en-US" dirty="0"/>
              <a:t>不可。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3</a:t>
            </a:r>
            <a:r>
              <a:rPr lang="zh-CN" altLang="en-US" dirty="0"/>
              <a:t>）妈妈说：“你怎么才考</a:t>
            </a:r>
            <a:r>
              <a:rPr lang="en-US" altLang="zh-CN" dirty="0"/>
              <a:t>60 </a:t>
            </a:r>
            <a:r>
              <a:rPr lang="zh-CN" altLang="en-US"/>
              <a:t>分！这儿</a:t>
            </a:r>
            <a:r>
              <a:rPr lang="zh-CN" altLang="en-US" dirty="0"/>
              <a:t>人多，等我回家再</a:t>
            </a:r>
            <a:r>
              <a:rPr lang="zh-CN" altLang="en-US" b="1" dirty="0"/>
              <a:t>找你</a:t>
            </a:r>
            <a:r>
              <a:rPr lang="zh-CN" altLang="en-US" b="1"/>
              <a:t>算账</a:t>
            </a:r>
            <a:r>
              <a:rPr lang="zh-CN" altLang="en-US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000" dirty="0">
                <a:latin typeface="华文隶书" panose="02010800040101010101" pitchFamily="2" charset="-122"/>
                <a:ea typeface="华文隶书" panose="02010800040101010101" pitchFamily="2" charset="-122"/>
              </a:rPr>
              <a:t>   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  <a:r>
              <a: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、你工作过吗？或者打过工吗？</a:t>
            </a:r>
            <a:endParaRPr lang="en-US" altLang="zh-CN" dirty="0"/>
          </a:p>
          <a:p>
            <a:pPr>
              <a:buNone/>
            </a:pPr>
            <a:r>
              <a:rPr lang="en-US" altLang="zh-CN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、如何找工作？</a:t>
            </a:r>
            <a:r>
              <a:rPr lang="zh-CN" altLang="en-US" u="sng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毛遂自荐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？</a:t>
            </a:r>
          </a:p>
          <a:p>
            <a:pPr>
              <a:buNone/>
            </a:pP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      参加招聘会？还是</a:t>
            </a:r>
            <a:r>
              <a:rPr lang="zh-CN" altLang="en-US" u="sng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走后门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？</a:t>
            </a:r>
          </a:p>
          <a:p>
            <a:pPr>
              <a:buNone/>
            </a:pPr>
            <a:r>
              <a:rPr lang="en-US" altLang="zh-CN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、如何保持最好的工作能力和工作习惯？</a:t>
            </a:r>
          </a:p>
          <a:p>
            <a:pPr>
              <a:buNone/>
            </a:pPr>
            <a:r>
              <a:rPr lang="en-US" altLang="zh-CN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、</a:t>
            </a:r>
            <a:r>
              <a:rPr lang="zh-CN" alt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同事关系如何相处？</a:t>
            </a:r>
          </a:p>
        </p:txBody>
      </p:sp>
      <p:sp>
        <p:nvSpPr>
          <p:cNvPr id="21509" name="AutoShape 38"/>
          <p:cNvSpPr>
            <a:spLocks noChangeArrowheads="1"/>
          </p:cNvSpPr>
          <p:nvPr/>
        </p:nvSpPr>
        <p:spPr bwMode="auto">
          <a:xfrm>
            <a:off x="1818005" y="385445"/>
            <a:ext cx="2818130" cy="1032510"/>
          </a:xfrm>
          <a:prstGeom prst="bevel">
            <a:avLst>
              <a:gd name="adj" fmla="val 12500"/>
            </a:avLst>
          </a:prstGeom>
          <a:solidFill>
            <a:srgbClr val="FFCC99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r>
              <a:rPr lang="zh-C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课 堂 导 入</a:t>
            </a:r>
            <a:endParaRPr lang="zh-CN" altLang="en-US" sz="3600">
              <a:latin typeface="宋体" panose="02010600030101010101" pitchFamily="2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2" cstate="print"/>
          <a:srcRect l="7262" t="3451" r="6385"/>
          <a:stretch>
            <a:fillRect/>
          </a:stretch>
        </p:blipFill>
        <p:spPr>
          <a:xfrm>
            <a:off x="6361430" y="274955"/>
            <a:ext cx="2707640" cy="249682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61110" y="2774950"/>
            <a:ext cx="3611880" cy="3611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6270" y="386080"/>
            <a:ext cx="3933190" cy="28441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zh-CN" altLang="en-US" b="1" dirty="0"/>
              <a:t>急得像热锅上的蚂蚁</a:t>
            </a:r>
            <a:endParaRPr lang="en-US" altLang="zh-CN" b="1" dirty="0"/>
          </a:p>
          <a:p>
            <a:pPr>
              <a:buNone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同义词：急得团团转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）比赛马上就要结束了，马刺队还大比分落后，教练</a:t>
            </a:r>
            <a:r>
              <a:rPr lang="en-US" altLang="zh-CN" dirty="0"/>
              <a:t>~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）市场上原料供不应求，用高价也难以买到。为此，全厂上下</a:t>
            </a:r>
            <a:r>
              <a:rPr lang="zh-CN" altLang="en-US" b="1" dirty="0"/>
              <a:t>急得像热锅上的蚂蚁</a:t>
            </a:r>
            <a:r>
              <a:rPr lang="zh-CN" altLang="en-US" dirty="0"/>
              <a:t> 。</a:t>
            </a: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0065" y="1972310"/>
            <a:ext cx="5760720" cy="38715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8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下不来台</a:t>
            </a:r>
          </a:p>
          <a:p>
            <a:pPr>
              <a:buNone/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意思：很尴尬、难堪。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相关俗语：给人台阶下</a:t>
            </a:r>
            <a:endParaRPr lang="en-US" altLang="zh-CN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）迟到了，爸爸解释说，真抱歉，今天堵车堵得太厉害。可是五岁的儿子说：“爸爸骗人，我们今天起床起晚了，没有堵车。”儿子的话让爸爸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下不来台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）同学说的话让你</a:t>
            </a:r>
            <a:r>
              <a:rPr lang="zh-CN" altLang="en-US" b="1" dirty="0"/>
              <a:t>下不来台</a:t>
            </a:r>
            <a:r>
              <a:rPr lang="zh-CN" altLang="en-US" dirty="0"/>
              <a:t>怎么办？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）我不好意思当场指出老师的错误，怕他</a:t>
            </a:r>
            <a:r>
              <a:rPr lang="zh-CN" altLang="en-US" b="1" dirty="0"/>
              <a:t>下不来台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）学会</a:t>
            </a:r>
            <a:r>
              <a:rPr lang="zh-CN" altLang="en-US" dirty="0">
                <a:solidFill>
                  <a:srgbClr val="FF0000"/>
                </a:solidFill>
              </a:rPr>
              <a:t>给人台阶</a:t>
            </a:r>
            <a:r>
              <a:rPr lang="zh-CN" altLang="en-US" dirty="0"/>
              <a:t>下，是一种宽容的体现。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C:\Users\李传义\Documents\台阶.jpg"/>
          <p:cNvPicPr>
            <a:picLocks noGrp="1" noChangeAspect="1" noChangeArrowheads="1"/>
          </p:cNvPicPr>
          <p:nvPr/>
        </p:nvPicPr>
        <p:blipFill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91995" y="3192780"/>
            <a:ext cx="4832350" cy="33889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28725"/>
            <a:ext cx="8229600" cy="48977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zh-CN" altLang="en-US" b="1" dirty="0"/>
              <a:t>往枪口上撞    </a:t>
            </a:r>
            <a:endParaRPr lang="en-US" altLang="zh-CN" b="1" dirty="0"/>
          </a:p>
          <a:p>
            <a:pPr>
              <a:buNone/>
            </a:pPr>
            <a:r>
              <a:rPr lang="zh-CN" altLang="en-US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同义词：</a:t>
            </a:r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撞到枪口上了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意思：</a:t>
            </a:r>
            <a:r>
              <a:rPr lang="zh-TW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在某人情绪不好的时候去做惹他不高兴的事(当然会有不好的结果)</a:t>
            </a:r>
            <a:r>
              <a:rPr lang="zh-TW">
                <a:latin typeface="MingLiU"/>
                <a:ea typeface="MingLiU"/>
                <a:sym typeface="+mn-ea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）老师现在正生气呢，你可别</a:t>
            </a:r>
            <a:r>
              <a:rPr lang="zh-CN" altLang="en-US" b="1" dirty="0"/>
              <a:t>往枪口上撞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）怎么这么倒霉呀，今天和同学聚会喝了一点酒，以为路程短不会遇到警察呢，结果刚到路口就碰到了交警，正好</a:t>
            </a:r>
            <a:r>
              <a:rPr lang="zh-CN" altLang="en-US" b="1" dirty="0"/>
              <a:t>撞到枪口上</a:t>
            </a:r>
            <a:r>
              <a:rPr lang="zh-CN" altLang="en-US" dirty="0"/>
              <a:t>了。（如图）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745" y="0"/>
            <a:ext cx="3397885" cy="2124075"/>
          </a:xfrm>
          <a:prstGeom prst="round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李嘉磊\Pictures\撞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650" y="1711960"/>
            <a:ext cx="5947410" cy="4404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1960" y="1045210"/>
            <a:ext cx="832231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29565" indent="-177800" algn="just">
              <a:lnSpc>
                <a:spcPct val="100000"/>
              </a:lnSpc>
            </a:pPr>
            <a:r>
              <a:rPr lang="en-US" altLang="zh-TW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TW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这事等过几天再说吧，你没看见爸爸这几天动不动就发脾气，我可不想</a:t>
            </a:r>
            <a:r>
              <a:rPr lang="zh-TW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往枪口上撞。</a:t>
            </a:r>
            <a:endParaRPr lang="zh-TW" sz="36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29565" indent="-177800" algn="just">
              <a:lnSpc>
                <a:spcPct val="100000"/>
              </a:lnSpc>
              <a:spcAft>
                <a:spcPts val="840"/>
              </a:spcAft>
            </a:pPr>
            <a:r>
              <a:rPr lang="en-US" altLang="zh-TW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TW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 经理这几天正为儿子的事生气，听小张说要请假去旅行，一下子就火儿了，把小张狠狠地批评了一顿。看见小张不高兴的样子，老王笑着说：</a:t>
            </a:r>
            <a:r>
              <a:rPr lang="en-US" altLang="zh-TW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我</a:t>
            </a:r>
            <a:r>
              <a:rPr lang="zh-TW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让你别去，你非要去，这可是你自己</a:t>
            </a:r>
            <a:r>
              <a:rPr lang="zh-TW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撞到枪口上</a:t>
            </a:r>
            <a:r>
              <a:rPr lang="zh-TW" sz="3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的呀。”</a:t>
            </a:r>
            <a:endParaRPr lang="zh-CN" altLang="en-US" sz="3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5285" y="1487805"/>
            <a:ext cx="8311515" cy="463867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放空炮</a:t>
            </a:r>
          </a:p>
          <a:p>
            <a:pPr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  </a:t>
            </a:r>
            <a:r>
              <a:rPr lang="zh-CN" altLang="en-US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意思：比喻说空话，说了不做。</a:t>
            </a:r>
            <a:endParaRPr lang="en-US" altLang="zh-CN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en-US" altLang="zh-CN" dirty="0"/>
              <a:t>1</a:t>
            </a:r>
            <a:r>
              <a:rPr lang="zh-CN" altLang="en-US" dirty="0"/>
              <a:t>）说到做到，不</a:t>
            </a:r>
            <a:r>
              <a:rPr lang="zh-CN" altLang="en-US" b="1" dirty="0"/>
              <a:t>放空炮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2</a:t>
            </a:r>
            <a:r>
              <a:rPr lang="zh-CN" altLang="en-US" dirty="0"/>
              <a:t>）政府不能</a:t>
            </a:r>
            <a:r>
              <a:rPr lang="zh-CN" altLang="en-US" b="1" dirty="0"/>
              <a:t>放空炮</a:t>
            </a:r>
            <a:r>
              <a:rPr lang="zh-CN" altLang="en-US" dirty="0"/>
              <a:t>，不然老百姓怎么信任你呢？</a:t>
            </a:r>
          </a:p>
          <a:p>
            <a:pPr>
              <a:buNone/>
            </a:pPr>
            <a:r>
              <a:rPr lang="en-US" altLang="zh-CN" dirty="0">
                <a:sym typeface="+mn-ea"/>
              </a:rPr>
              <a:t>  3</a:t>
            </a:r>
            <a:r>
              <a:rPr lang="zh-CN" altLang="en-US" dirty="0">
                <a:sym typeface="+mn-ea"/>
              </a:rPr>
              <a:t>）你说请我吃饭都说过了好几次了，可你一次也没真请过，总是</a:t>
            </a:r>
            <a:r>
              <a:rPr lang="zh-CN" altLang="en-US" b="1" dirty="0">
                <a:sym typeface="+mn-ea"/>
              </a:rPr>
              <a:t>放空炮</a:t>
            </a:r>
            <a:r>
              <a:rPr lang="zh-CN" altLang="en-US" dirty="0">
                <a:sym typeface="+mn-ea"/>
              </a:rPr>
              <a:t>，现在你说什么我也不信了。</a:t>
            </a: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 descr="C:\Users\李传义\Documents\防空炮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959" y="1643050"/>
            <a:ext cx="6522939" cy="38576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注释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</a:t>
            </a:r>
            <a:r>
              <a:rPr lang="zh-CN" altLang="en-US">
                <a:solidFill>
                  <a:srgbClr val="FF0000"/>
                </a:solidFill>
              </a:rPr>
              <a:t>毛遂自荐</a:t>
            </a:r>
            <a:r>
              <a:rPr lang="zh-CN" altLang="en-US"/>
              <a:t>：战国时代（公元前475年—公元前221年），秦兵攻打赵国，平原君奉命到楚国求救，门客毛遂自动请求跟从。在谈判中，毛遂挺身而出，陈述利害，说动楚王出兵。</a:t>
            </a:r>
            <a:r>
              <a:rPr lang="zh-CN" altLang="en-US" b="1"/>
              <a:t>后用来借指</a:t>
            </a:r>
            <a:r>
              <a:rPr lang="zh-CN" altLang="en-US" b="1">
                <a:solidFill>
                  <a:srgbClr val="FF0000"/>
                </a:solidFill>
              </a:rPr>
              <a:t>自己推荐自己</a:t>
            </a:r>
            <a:r>
              <a:rPr lang="zh-CN" altLang="en-US" b="1"/>
              <a:t>。</a:t>
            </a:r>
            <a:r>
              <a:rPr lang="zh-CN" altLang="en-US"/>
              <a:t> 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src=http _www.sunnylight.net_uploads_allimg_200410_6-200410204051333.jpg&amp;refer=http _www.sunnylight.net&amp;app=2002&amp;size=f9999,10000&amp;q=a80&amp;n=0&amp;g=0n&amp;fmt=jpe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16145" y="4095115"/>
            <a:ext cx="3928110" cy="27152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魏阳秀\Pictures\放空炮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0" y="1328738"/>
            <a:ext cx="6286500" cy="4200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03395" y="3044825"/>
            <a:ext cx="2615565" cy="2615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7880" y="1144270"/>
            <a:ext cx="81248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360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扩展：</a:t>
            </a:r>
            <a:r>
              <a:rPr lang="zh-CN" altLang="en-US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马后炮</a:t>
            </a:r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（象棋术语，事后才采取措施，但已无济于事。）</a:t>
            </a:r>
            <a:endParaRPr lang="zh-CN" altLang="en-US"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zh-CN" altLang="en-US" dirty="0"/>
          </a:p>
          <a:p>
            <a:pPr marL="0" lv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）总之，房子已经租出去了，我的反对成了</a:t>
            </a:r>
            <a:r>
              <a: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马后炮。</a:t>
            </a:r>
          </a:p>
          <a:p>
            <a:pPr marL="0" lvl="0" indent="0">
              <a:buNone/>
            </a:pPr>
            <a:r>
              <a:rPr lang="zh-CN" altLang="en-US" dirty="0"/>
              <a:t>2）事情都做完了，你才说要帮忙，这不是</a:t>
            </a:r>
            <a:r>
              <a: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马后炮</a:t>
            </a:r>
            <a:r>
              <a:rPr lang="zh-CN" altLang="en-US" dirty="0">
                <a:solidFill>
                  <a:schemeClr val="tx1"/>
                </a:solidFill>
              </a:rPr>
              <a:t>吗?</a:t>
            </a:r>
            <a:endParaRPr lang="zh-CN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427085" cy="51873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3600" dirty="0">
                <a:solidFill>
                  <a:srgbClr val="FF0000"/>
                </a:solidFill>
              </a:rPr>
              <a:t>11</a:t>
            </a:r>
            <a:r>
              <a:rPr lang="zh-CN" altLang="en-US" sz="3600" dirty="0">
                <a:solidFill>
                  <a:srgbClr val="FF0000"/>
                </a:solidFill>
              </a:rPr>
              <a:t>、</a:t>
            </a:r>
            <a:r>
              <a:rPr lang="zh-CN" altLang="en-US" sz="3600" b="1" dirty="0">
                <a:solidFill>
                  <a:srgbClr val="FF0000"/>
                </a:solidFill>
              </a:rPr>
              <a:t>一是一，二是二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意思：实事求是，很认真。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近义词：老老实实、实事求是</a:t>
            </a:r>
            <a:endParaRPr lang="en-US" altLang="zh-CN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）咱们可不能随便乱说，一是一，二是二嘛。</a:t>
            </a:r>
            <a:endParaRPr lang="en-US" altLang="zh-CN" b="1" dirty="0"/>
          </a:p>
          <a:p>
            <a:pPr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）工作中他向来都一是一，二是二，从不含糊。</a:t>
            </a:r>
            <a:endParaRPr lang="en-US" altLang="zh-CN" b="1" dirty="0"/>
          </a:p>
          <a:p>
            <a:pPr>
              <a:buNone/>
            </a:pPr>
            <a:r>
              <a:rPr lang="en-US" altLang="zh-CN" b="1" dirty="0"/>
              <a:t>3</a:t>
            </a:r>
            <a:r>
              <a:rPr lang="zh-CN" altLang="en-US" b="1" dirty="0"/>
              <a:t>）不好意思，我向来看电影是不带偏见的，一是一 二是二，从来不恶意评价，不像你这个键盘侠。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59765" y="1473200"/>
            <a:ext cx="8484235" cy="4526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12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鸡蛋里挑骨头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意思：故意挑毛病。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同义词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吹毛求疵</a:t>
            </a:r>
            <a:endParaRPr lang="en-US" altLang="zh-CN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b="1" dirty="0">
                <a:solidFill>
                  <a:srgbClr val="00B050"/>
                </a:solidFill>
              </a:rPr>
              <a:t>  </a:t>
            </a:r>
            <a:r>
              <a:rPr lang="zh-CN" altLang="en-US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鸡蛋里挑骨头</a:t>
            </a:r>
            <a:r>
              <a:rPr lang="en-US" altLang="zh-CN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无中生有</a:t>
            </a:r>
            <a:r>
              <a:rPr lang="en-US" altLang="zh-CN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故意找茬</a:t>
            </a:r>
            <a:r>
              <a:rPr lang="en-US" altLang="zh-CN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碴</a:t>
            </a:r>
            <a:r>
              <a:rPr lang="en-US" altLang="zh-CN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儿</a:t>
            </a:r>
            <a:endParaRPr lang="en-US" altLang="zh-CN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b="1" dirty="0"/>
              <a:t>例句：</a:t>
            </a:r>
            <a:endParaRPr lang="en-US" altLang="zh-CN" b="1" dirty="0"/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）这么好看的一部电视剧，你非要鸡蛋里挑骨头。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 descr="C:\Users\魏阳秀\Pictures\鸡蛋.jpg"/>
          <p:cNvPicPr>
            <a:picLocks noChangeAspect="1" noChangeArrowheads="1"/>
          </p:cNvPicPr>
          <p:nvPr/>
        </p:nvPicPr>
        <p:blipFill>
          <a:blip r:embed="rId2" cstate="print"/>
          <a:srcRect b="6111"/>
          <a:stretch>
            <a:fillRect/>
          </a:stretch>
        </p:blipFill>
        <p:spPr bwMode="auto">
          <a:xfrm>
            <a:off x="5148580" y="836930"/>
            <a:ext cx="3536950" cy="23317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）我们经理不喜欢我，天天</a:t>
            </a:r>
            <a:r>
              <a:rPr lang="zh-CN" altLang="en-US" b="1" dirty="0"/>
              <a:t>鸡蛋里挑骨头</a:t>
            </a:r>
            <a:r>
              <a:rPr lang="zh-CN" altLang="en-US" dirty="0"/>
              <a:t>找我的工作失误。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）以前的我很羡慕大明星，可以有那么多人崇拜，可以开跑车、住豪宅、环游世界…可是有得必有失，他们也失去了很多，没有时间休息，生活的每个细节都要跟大家一起分享，和异性靠的近一点就被传绯闻，随便说点什么都会被人</a:t>
            </a:r>
            <a:r>
              <a:rPr lang="zh-CN" altLang="en-US" b="1" dirty="0"/>
              <a:t>鸡蛋里挑骨头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/>
              <a:t>13</a:t>
            </a:r>
            <a:r>
              <a:rPr lang="zh-CN" altLang="en-US" dirty="0"/>
              <a:t>、</a:t>
            </a:r>
            <a:r>
              <a:rPr lang="zh-CN" altLang="en-US" b="1" dirty="0"/>
              <a:t>一根筋jīn</a:t>
            </a:r>
            <a:r>
              <a:rPr lang="zh-CN" altLang="en-US" sz="20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（名词）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意思：人思想固执，决定了就不容易改变。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同义词：钻牛角尖</a:t>
            </a:r>
            <a:r>
              <a:rPr lang="zh-CN" altLang="en-US" sz="1800" i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（动词）</a:t>
            </a:r>
            <a:endParaRPr lang="en-US" altLang="zh-CN" sz="1800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dirty="0"/>
              <a:t>例句：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）他思考问题总是</a:t>
            </a:r>
            <a:r>
              <a:rPr lang="zh-CN" altLang="en-US" b="1" dirty="0"/>
              <a:t>一根筋</a:t>
            </a:r>
            <a:r>
              <a:rPr lang="zh-CN" altLang="en-US" dirty="0"/>
              <a:t>的思维，从来不会灵活思考。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）像你这么</a:t>
            </a:r>
            <a:r>
              <a:rPr lang="zh-CN" altLang="en-US" b="1" dirty="0"/>
              <a:t>一根筋</a:t>
            </a:r>
            <a:r>
              <a:rPr lang="zh-CN" altLang="en-US" dirty="0"/>
              <a:t>的女孩千万别找高情商的男孩，肯定会被骗。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857364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/>
              <a:t>14</a:t>
            </a:r>
            <a:r>
              <a:rPr lang="zh-CN" altLang="en-US" dirty="0"/>
              <a:t>、</a:t>
            </a:r>
            <a:r>
              <a:rPr lang="zh-CN" altLang="en-US" b="1" dirty="0"/>
              <a:t>跟</a:t>
            </a:r>
            <a:r>
              <a:rPr lang="en-US" altLang="zh-CN" b="1" dirty="0"/>
              <a:t>…</a:t>
            </a:r>
            <a:r>
              <a:rPr lang="zh-CN" altLang="en-US" b="1" dirty="0"/>
              <a:t>（人）</a:t>
            </a:r>
            <a:r>
              <a:rPr lang="en-US" altLang="zh-CN" b="1" dirty="0"/>
              <a:t>…</a:t>
            </a:r>
            <a:r>
              <a:rPr lang="zh-CN" altLang="en-US" b="1" dirty="0"/>
              <a:t>没完</a:t>
            </a:r>
            <a:endParaRPr lang="en-US" altLang="zh-CN" b="1" dirty="0"/>
          </a:p>
          <a:p>
            <a:pPr>
              <a:buNone/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意思：彻底追究某人的责任。</a:t>
            </a:r>
          </a:p>
          <a:p>
            <a:pPr>
              <a:buNone/>
            </a:pPr>
            <a:r>
              <a:rPr lang="zh-CN" altLang="en-US" b="1" dirty="0">
                <a:solidFill>
                  <a:srgbClr val="00B050"/>
                </a:solidFill>
              </a:rPr>
              <a:t>近义词：有你好看的 、       找你算账</a:t>
            </a:r>
            <a:endParaRPr lang="en-US" altLang="zh-CN" b="1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）你不说清楚，我</a:t>
            </a:r>
            <a:r>
              <a:rPr lang="zh-CN" altLang="en-US" b="1" dirty="0"/>
              <a:t>跟你没完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）他们竟敢骗我，我现在就去找他们，这件事我</a:t>
            </a:r>
            <a:r>
              <a:rPr lang="zh-CN" altLang="en-US" b="1" dirty="0"/>
              <a:t>跟他们没完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李传义\Documents\没玩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92530" y="1631315"/>
            <a:ext cx="3405505" cy="3405505"/>
          </a:xfrm>
          <a:prstGeom prst="rect">
            <a:avLst/>
          </a:prstGeom>
          <a:noFill/>
        </p:spPr>
      </p:pic>
      <p:pic>
        <p:nvPicPr>
          <p:cNvPr id="7170" name="Picture 2" descr="C:\Users\李传义\Documents\没完.jpg"/>
          <p:cNvPicPr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8855" y="1539875"/>
            <a:ext cx="2914015" cy="35890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15</a:t>
            </a:r>
            <a:r>
              <a:rPr lang="zh-CN" altLang="en-US" dirty="0"/>
              <a:t>、</a:t>
            </a:r>
            <a:r>
              <a:rPr lang="zh-CN" altLang="en-US" b="1" dirty="0"/>
              <a:t>玩命儿</a:t>
            </a:r>
            <a:r>
              <a:rPr lang="zh-CN" altLang="en-US" dirty="0"/>
              <a:t>  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        </a:t>
            </a:r>
            <a:r>
              <a:rPr lang="zh-CN" altLang="en-US" u="sng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同义词</a:t>
            </a:r>
            <a:r>
              <a:rPr lang="zh-CN" altLang="en-US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：拼命</a:t>
            </a:r>
            <a:endParaRPr lang="en-US" altLang="zh-CN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）他玩命地跑，我玩儿命地追。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）玩儿命赚钱。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3</a:t>
            </a:r>
            <a:r>
              <a:rPr lang="zh-CN" altLang="en-US" dirty="0"/>
              <a:t>）这只是一次小测试，不用那么玩儿命地复习。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走后门：不正当的手段来达到自己的目的。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src=http _5b0988e595225.cdn.sohucs.com_images_20180906_6a326a107b04449bb4479a79901aa0a5.jpeg&amp;refer=http _5b0988e595225.cdn.sohucs.com&amp;app=2002&amp;size=f9999,10000&amp;q=a80&amp;n=0&amp;g=0n&amp;fmt=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55" y="2637155"/>
            <a:ext cx="2242185" cy="27095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05" y="1417955"/>
            <a:ext cx="8620760" cy="4950460"/>
          </a:xfrm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sz="4000" dirty="0"/>
              <a:t>16</a:t>
            </a:r>
            <a:r>
              <a:rPr lang="zh-CN" altLang="en-US" sz="4000" dirty="0"/>
              <a:t>、</a:t>
            </a:r>
            <a:r>
              <a:rPr lang="zh-CN" altLang="en-US" sz="4000" b="1" dirty="0">
                <a:solidFill>
                  <a:srgbClr val="FF0000"/>
                </a:solidFill>
              </a:rPr>
              <a:t>刀子嘴豆腐心</a:t>
            </a:r>
            <a:endParaRPr lang="en-US" altLang="zh-CN" sz="4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3555" dirty="0">
                <a:latin typeface="楷体" panose="02010609060101010101" charset="-122"/>
                <a:ea typeface="楷体" panose="02010609060101010101" charset="-122"/>
              </a:rPr>
              <a:t>意思：形容人说话</a:t>
            </a:r>
            <a:r>
              <a:rPr lang="zh-CN" altLang="en-US" sz="3555" u="sng" dirty="0">
                <a:latin typeface="楷体" panose="02010609060101010101" charset="-122"/>
                <a:ea typeface="楷体" panose="02010609060101010101" charset="-122"/>
              </a:rPr>
              <a:t>尖刻</a:t>
            </a:r>
            <a:r>
              <a:rPr lang="zh-CN" altLang="en-US" sz="3555" dirty="0">
                <a:latin typeface="楷体" panose="02010609060101010101" charset="-122"/>
                <a:ea typeface="楷体" panose="02010609060101010101" charset="-122"/>
              </a:rPr>
              <a:t>，但心肠很</a:t>
            </a:r>
            <a:r>
              <a:rPr lang="zh-CN" altLang="en-US" sz="3555" u="sng" dirty="0">
                <a:latin typeface="楷体" panose="02010609060101010101" charset="-122"/>
                <a:ea typeface="楷体" panose="02010609060101010101" charset="-122"/>
              </a:rPr>
              <a:t>软弱</a:t>
            </a:r>
            <a:r>
              <a:rPr lang="zh-CN" altLang="en-US" sz="3555" dirty="0"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en-US" altLang="zh-CN" sz="3555" dirty="0">
              <a:latin typeface="楷体" panose="02010609060101010101" charset="-122"/>
              <a:ea typeface="楷体" panose="02010609060101010101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相关俗语：刀子嘴豆腐心</a:t>
            </a:r>
            <a:r>
              <a:rPr lang="en-US" altLang="zh-CN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嘴硬心软</a:t>
            </a:r>
          </a:p>
          <a:p>
            <a:pPr marL="0" indent="0">
              <a:buNone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/>
              <a:t>  1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放心，我妈妈</a:t>
            </a:r>
            <a:r>
              <a:rPr lang="zh-CN" altLang="en-US" b="1" dirty="0">
                <a:sym typeface="+mn-ea"/>
              </a:rPr>
              <a:t>刀子嘴豆腐心</a:t>
            </a:r>
            <a:r>
              <a:rPr lang="zh-CN" altLang="en-US" dirty="0"/>
              <a:t>，最后肯定还是会给我汇钱的。</a:t>
            </a:r>
          </a:p>
          <a:p>
            <a:pPr>
              <a:buNone/>
            </a:pPr>
            <a:r>
              <a:rPr lang="zh-CN" altLang="en-US" dirty="0"/>
              <a:t>  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）</a:t>
            </a:r>
            <a:r>
              <a:rPr lang="zh-CN" altLang="en-US" dirty="0"/>
              <a:t>五兄弟中，他的神经最粗，嘴巴最坏，却是典型的</a:t>
            </a:r>
            <a:r>
              <a:rPr lang="zh-CN" altLang="en-US" b="1" dirty="0"/>
              <a:t>刀子嘴豆腐心</a:t>
            </a:r>
            <a:r>
              <a:rPr lang="zh-CN" altLang="en-US" dirty="0"/>
              <a:t> ，其实心软得很。</a:t>
            </a:r>
          </a:p>
          <a:p>
            <a:pPr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</a:t>
            </a:r>
          </a:p>
          <a:p>
            <a:pPr>
              <a:buNone/>
            </a:pPr>
            <a:endParaRPr lang="en-US" altLang="zh-CN" dirty="0"/>
          </a:p>
        </p:txBody>
      </p:sp>
      <p:pic>
        <p:nvPicPr>
          <p:cNvPr id="2" name="图片 1" descr="Ynjvgstq7Rs1ddxyJWl8Zqisns55MuBTPGUQ0HUXSEgNp4tOD9dHWkFWkJevqXvmjoJrvItByyS4HHaWdXyO_I7F0UeCRQYMHlogzbt7GHgNNiIYVnHvzugZCuBITtvjski7YaLlHpkrQUr5euoQr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835" y="260985"/>
            <a:ext cx="2513965" cy="16421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5125" y="2193925"/>
            <a:ext cx="5501640" cy="310578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208780" y="1337310"/>
            <a:ext cx="75565" cy="75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17625" y="1291590"/>
            <a:ext cx="7710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这个倔老头呀，就是刀子嘴豆腐心。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82965" cy="4979035"/>
          </a:xfrm>
        </p:spPr>
        <p:txBody>
          <a:bodyPr>
            <a:normAutofit fontScale="57500" lnSpcReduction="20000"/>
          </a:bodyPr>
          <a:lstStyle/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sz="5760" dirty="0"/>
              <a:t>17</a:t>
            </a:r>
            <a:r>
              <a:rPr lang="zh-CN" altLang="en-US" sz="5760" dirty="0"/>
              <a:t>、</a:t>
            </a:r>
            <a:r>
              <a:rPr lang="zh-CN" altLang="en-US" sz="5760" b="1" dirty="0">
                <a:solidFill>
                  <a:srgbClr val="FF0000"/>
                </a:solidFill>
              </a:rPr>
              <a:t>有人缘儿（人缘好）</a:t>
            </a:r>
          </a:p>
          <a:p>
            <a:pPr marL="0" indent="0">
              <a:buNone/>
            </a:pPr>
            <a:r>
              <a:rPr lang="zh-CN" altLang="en-US" sz="5760" b="1" dirty="0">
                <a:solidFill>
                  <a:srgbClr val="FF0000"/>
                </a:solidFill>
              </a:rPr>
              <a:t>    </a:t>
            </a:r>
            <a:r>
              <a:rPr lang="zh-CN" altLang="en-US" sz="576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意思：跟周围人相处的关系很好。</a:t>
            </a:r>
            <a:endParaRPr lang="en-US" altLang="zh-CN" sz="576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/>
              <a:t>     </a:t>
            </a:r>
            <a:r>
              <a:rPr lang="zh-CN" altLang="en-US" sz="5120" dirty="0"/>
              <a:t>  </a:t>
            </a:r>
            <a:r>
              <a:rPr lang="zh-CN" altLang="en-US" sz="5120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反义词：没人缘儿</a:t>
            </a:r>
            <a:endParaRPr lang="en-US" altLang="zh-CN" sz="512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dirty="0"/>
              <a:t>   </a:t>
            </a:r>
            <a:r>
              <a:rPr lang="zh-CN" altLang="en-US" sz="4365" dirty="0"/>
              <a:t>  </a:t>
            </a:r>
            <a:r>
              <a:rPr lang="zh-CN" altLang="en-US" sz="5760" dirty="0"/>
              <a:t> </a:t>
            </a:r>
            <a:r>
              <a:rPr lang="en-US" altLang="zh-CN" sz="5760" dirty="0"/>
              <a:t>1</a:t>
            </a:r>
            <a:r>
              <a:rPr lang="zh-CN" altLang="en-US" sz="5760" dirty="0"/>
              <a:t>）他这个人有人缘儿，大家都愿意帮助他。</a:t>
            </a:r>
            <a:endParaRPr lang="en-US" altLang="zh-CN" sz="5760" dirty="0"/>
          </a:p>
          <a:p>
            <a:pPr>
              <a:buNone/>
            </a:pPr>
            <a:r>
              <a:rPr lang="en-US" altLang="zh-CN" sz="5760" dirty="0"/>
              <a:t>     2</a:t>
            </a:r>
            <a:r>
              <a:rPr lang="zh-CN" altLang="en-US" sz="5760" dirty="0"/>
              <a:t>）有的人很有人缘，走到哪里都受到欢迎和拥护。那好人缘是如何培养出来的呢？</a:t>
            </a:r>
            <a:endParaRPr lang="en-US" altLang="zh-CN" sz="5760" dirty="0"/>
          </a:p>
          <a:p>
            <a:pPr>
              <a:buNone/>
            </a:pPr>
            <a:r>
              <a:rPr lang="en-US" altLang="zh-CN" sz="5760" dirty="0"/>
              <a:t>     3</a:t>
            </a:r>
            <a:r>
              <a:rPr lang="zh-CN" altLang="en-US" sz="5760" dirty="0"/>
              <a:t>） 我是孤独的人，虽然我长的帅可还是没人缘儿。</a:t>
            </a:r>
            <a:endParaRPr lang="en-US" altLang="zh-CN" sz="4365" dirty="0"/>
          </a:p>
          <a:p>
            <a:pPr>
              <a:buNone/>
            </a:pPr>
            <a:r>
              <a:rPr lang="en-US" altLang="zh-CN" sz="4365" dirty="0"/>
              <a:t>     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    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0" y="1490980"/>
            <a:ext cx="8428990" cy="46355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18</a:t>
            </a:r>
            <a:r>
              <a:rPr lang="zh-CN" altLang="en-US" dirty="0"/>
              <a:t>、第三者 </a:t>
            </a:r>
          </a:p>
          <a:p>
            <a:pPr marL="0" indent="0">
              <a:buNone/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意思：</a:t>
            </a:r>
            <a:r>
              <a:rPr lang="zh-TW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指与夫妇中的一方有不正当的男女关    系的人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buNone/>
            </a:pPr>
            <a:r>
              <a:rPr lang="zh-CN" altLang="en-US" dirty="0"/>
              <a:t>   </a:t>
            </a:r>
            <a:r>
              <a:rPr lang="zh-CN" altLang="en-US" b="1" dirty="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同义词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：小三儿（网络词，蔑称）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dirty="0"/>
              <a:t> 例句：</a:t>
            </a:r>
          </a:p>
          <a:p>
            <a:pPr>
              <a:buNone/>
            </a:pP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b="1" dirty="0"/>
              <a:t>小三</a:t>
            </a:r>
            <a:r>
              <a:rPr lang="zh-CN" altLang="en-US" dirty="0"/>
              <a:t>找上门，正妻该怎么应对？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2</a:t>
            </a:r>
            <a:r>
              <a:rPr lang="zh-CN" altLang="en-US" dirty="0"/>
              <a:t>）当婚姻中出现</a:t>
            </a:r>
            <a:r>
              <a:rPr lang="zh-CN" altLang="en-US" b="1" dirty="0"/>
              <a:t>第三者</a:t>
            </a:r>
            <a:r>
              <a:rPr lang="zh-CN" altLang="en-US" dirty="0"/>
              <a:t>该怎么办？</a:t>
            </a:r>
            <a:endParaRPr lang="en-US" altLang="zh-CN" dirty="0"/>
          </a:p>
          <a:p>
            <a:pPr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9660" y="645160"/>
            <a:ext cx="7807960" cy="1452245"/>
          </a:xfrm>
        </p:spPr>
        <p:txBody>
          <a:bodyPr>
            <a:normAutofit/>
          </a:bodyPr>
          <a:lstStyle/>
          <a:p>
            <a:r>
              <a:rPr lang="zh-CN" altLang="en-US" sz="3600"/>
              <a:t>第三者插足是这段婚姻破裂的主因。</a:t>
            </a:r>
          </a:p>
        </p:txBody>
      </p:sp>
      <p:pic>
        <p:nvPicPr>
          <p:cNvPr id="4098" name="Picture 2" descr="C:\Users\李传义\Documents\三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277" y="1778939"/>
            <a:ext cx="6629447" cy="41434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835" y="1250315"/>
            <a:ext cx="8228965" cy="4876165"/>
          </a:xfrm>
        </p:spPr>
        <p:txBody>
          <a:bodyPr>
            <a:normAutofit fontScale="92500"/>
          </a:bodyPr>
          <a:lstStyle/>
          <a:p>
            <a:r>
              <a:rPr lang="zh-CN" altLang="en-US" u="sng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扩展词语：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出轨、劈腿、戴绿帽子</a:t>
            </a:r>
          </a:p>
          <a:p>
            <a:pPr marL="0" indent="0">
              <a:buNone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</a:p>
          <a:p>
            <a:pPr marL="0" indent="0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、最近，荧屏上的情感剧成了各电视台黄金时段的新宠，而这些戏表现的几乎都是现代婚姻和情感“</a:t>
            </a:r>
            <a:r>
              <a:rPr lang="zh-CN" altLang="en-US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出轨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”的故事。</a:t>
            </a:r>
          </a:p>
          <a:p>
            <a:pPr marL="0" indent="0">
              <a:buNone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：我失恋了被异地男友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劈腿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了。</a:t>
            </a:r>
          </a:p>
          <a:p>
            <a:pPr marL="0" indent="0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  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：想开点儿，一切都会好起来的。</a:t>
            </a:r>
          </a:p>
          <a:p>
            <a:pPr marL="0" indent="0">
              <a:buNone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、主角莱昂纳多、凯特饰演夫妻，婚姻生活让彼此相互指责、谩骂，相互给对方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戴绿帽子。</a:t>
            </a:r>
          </a:p>
          <a:p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6063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/>
              <a:t>19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大小</a:t>
            </a:r>
            <a:r>
              <a:rPr lang="en-US" altLang="zh-CN" b="1" dirty="0">
                <a:solidFill>
                  <a:srgbClr val="FF0000"/>
                </a:solidFill>
              </a:rPr>
              <a:t>……</a:t>
            </a:r>
          </a:p>
          <a:p>
            <a:pPr>
              <a:buNone/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意思：毕竟，不管怎么说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）虽然我不是有名的教授，可是</a:t>
            </a:r>
            <a:r>
              <a:rPr lang="zh-CN" altLang="en-US" b="1" dirty="0"/>
              <a:t>大小是</a:t>
            </a:r>
            <a:r>
              <a:rPr lang="zh-CN" altLang="en-US" dirty="0"/>
              <a:t>大学老师呀，你们应该尊重我。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）不管他做得好不好，</a:t>
            </a:r>
            <a:r>
              <a:rPr lang="zh-CN" altLang="en-US" b="1" dirty="0"/>
              <a:t>大小是</a:t>
            </a:r>
            <a:r>
              <a:rPr lang="zh-CN" altLang="en-US" dirty="0"/>
              <a:t>你的哥哥呢，你怎么能骂他？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3</a:t>
            </a:r>
            <a:r>
              <a:rPr lang="zh-CN" altLang="en-US" dirty="0"/>
              <a:t>）虽然这件事没那么重要，但是</a:t>
            </a:r>
            <a:r>
              <a:rPr lang="zh-CN" altLang="en-US" b="1" dirty="0"/>
              <a:t>大小是</a:t>
            </a:r>
            <a:r>
              <a:rPr lang="zh-CN" altLang="en-US" dirty="0"/>
              <a:t>个问题呀，不解决不行。</a:t>
            </a:r>
          </a:p>
        </p:txBody>
      </p:sp>
      <p:sp>
        <p:nvSpPr>
          <p:cNvPr id="4" name="棱台 3"/>
          <p:cNvSpPr/>
          <p:nvPr/>
        </p:nvSpPr>
        <p:spPr>
          <a:xfrm>
            <a:off x="1401445" y="2472055"/>
            <a:ext cx="6116955" cy="64833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用法：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大小</a:t>
            </a:r>
            <a:r>
              <a:rPr lang="en-US" altLang="zh-CN" sz="3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+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是</a:t>
            </a:r>
            <a:r>
              <a:rPr lang="en-US" altLang="zh-CN" sz="3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…+</a:t>
            </a:r>
            <a:r>
              <a:rPr lang="zh-CN" altLang="en-US" sz="3600" b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名词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>
              <a:buNone/>
            </a:pPr>
            <a:r>
              <a:rPr lang="en-US" altLang="zh-CN" dirty="0"/>
              <a:t> 20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有鼻子有眼儿的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800" dirty="0"/>
              <a:t>   </a:t>
            </a:r>
            <a:r>
              <a:rPr lang="zh-CN" altLang="en-US" sz="2800" dirty="0">
                <a:latin typeface="楷体" panose="02010609060101010101" charset="-122"/>
                <a:ea typeface="楷体" panose="02010609060101010101" charset="-122"/>
              </a:rPr>
              <a:t>意思：没有亲眼看见，但是说的很详细。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>
              <a:buNone/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例句：</a:t>
            </a:r>
            <a:endParaRPr lang="en-US" altLang="zh-CN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>
              <a:buNone/>
            </a:pP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zh-CN" altLang="zh-CN" sz="2800" dirty="0"/>
              <a:t>我想他说的不会是假的，有时间，有地点，</a:t>
            </a:r>
            <a:r>
              <a:rPr lang="zh-CN" altLang="zh-CN" sz="2800" b="1" dirty="0"/>
              <a:t>有鼻子有眼儿的。</a:t>
            </a:r>
            <a:endParaRPr lang="en-US" altLang="zh-CN" sz="2800" b="1" dirty="0"/>
          </a:p>
          <a:p>
            <a:pPr lvl="0">
              <a:buNone/>
            </a:pPr>
            <a:r>
              <a:rPr lang="en-US" altLang="zh-CN" sz="2800" dirty="0"/>
              <a:t>2</a:t>
            </a:r>
            <a:r>
              <a:rPr lang="zh-CN" altLang="en-US" sz="2800" dirty="0"/>
              <a:t>）网上传闻这种药可以快速减肥，说得</a:t>
            </a:r>
            <a:r>
              <a:rPr lang="zh-CN" altLang="en-US" sz="2800" b="1" dirty="0"/>
              <a:t>有鼻子有眼睛的</a:t>
            </a:r>
            <a:r>
              <a:rPr lang="zh-CN" altLang="en-US" sz="2800" dirty="0"/>
              <a:t>，不知道真的假的？</a:t>
            </a:r>
            <a:endParaRPr lang="zh-CN" altLang="zh-CN" sz="2800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b="1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sz="3600" dirty="0"/>
              <a:t>21</a:t>
            </a:r>
            <a:r>
              <a:rPr lang="zh-CN" altLang="en-US" sz="3600" dirty="0"/>
              <a:t>、管闲事</a:t>
            </a:r>
          </a:p>
          <a:p>
            <a:pPr>
              <a:buNone/>
            </a:pPr>
            <a:endParaRPr lang="en-US" altLang="zh-CN" sz="3600" dirty="0"/>
          </a:p>
          <a:p>
            <a:pPr>
              <a:buNone/>
            </a:pPr>
            <a:r>
              <a:rPr lang="zh-CN" altLang="en-US" u="sng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相关俗语：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狗拿耗子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——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多管闲事。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）老张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爱管闲事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，就连邻居夫妻吵架他都要管。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）看到不文明行为，真想批评一顿，但是爱人不让我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多管闲事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26" name="Picture 2" descr="C:\Users\李传义\Documents\闲事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5895" y="161290"/>
            <a:ext cx="3521710" cy="25723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C:\Users\李传义\Documents\闲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975" y="1428736"/>
            <a:ext cx="6037531" cy="41434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br>
              <a:rPr 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  <a:sym typeface="+mn-ea"/>
              </a:rPr>
            </a:br>
            <a:r>
              <a:rPr 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  <a:sym typeface="+mn-ea"/>
              </a:rPr>
              <a:t>用线连接词语和对应的解释:</a:t>
            </a:r>
            <a:br>
              <a:rPr 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</a:rPr>
            </a:br>
            <a:endParaRPr lang="zh-TW" altLang="en-US">
              <a:solidFill>
                <a:schemeClr val="accent3"/>
              </a:solidFill>
              <a:effectLst/>
              <a:latin typeface="站酷庆科黄油体" panose="02000803000000020004" charset="-122"/>
              <a:ea typeface="站酷庆科黄油体" panose="02000803000000020004" charset="-122"/>
              <a:cs typeface="站酷庆科黄油体" panose="020008030000000200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" y="1682115"/>
            <a:ext cx="8765540" cy="4835525"/>
          </a:xfrm>
        </p:spPr>
        <p:txBody>
          <a:bodyPr>
            <a:noAutofit/>
          </a:bodyPr>
          <a:lstStyle/>
          <a:p>
            <a:pPr indent="0">
              <a:spcAft>
                <a:spcPts val="14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红娘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A.</a:t>
            </a:r>
            <a:r>
              <a:rPr lang="zh-CN" altLang="zh-TW" sz="2400">
                <a:latin typeface="MingLiU"/>
                <a:ea typeface="MingLiU"/>
                <a:sym typeface="+mn-ea"/>
              </a:rPr>
              <a:t>已到手的好机会又失去了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 </a:t>
            </a:r>
            <a:endParaRPr lang="zh-CN" altLang="en-US" sz="2400">
              <a:latin typeface="宋体" panose="02010600030101010101" pitchFamily="2" charset="-122"/>
              <a:sym typeface="+mn-ea"/>
            </a:endParaRPr>
          </a:p>
          <a:p>
            <a:pPr indent="0">
              <a:spcAft>
                <a:spcPts val="14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脸皮薄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B.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离成功还很远呢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(3)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热心肠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C.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说话做事很恰当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(4)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给人脸色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D.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容易害羞，不好意思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(5)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不起眼儿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E.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婚姻介绍人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(6)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有分寸</a:t>
            </a:r>
            <a:r>
              <a:rPr lang="zh-TW" sz="2400">
                <a:latin typeface="MingLiU"/>
                <a:ea typeface="MingLiU"/>
                <a:sym typeface="+mn-ea"/>
              </a:rPr>
              <a:t> 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F.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积极帮助别人的人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(7)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煮熟的鸭子飞了            </a:t>
            </a:r>
            <a:r>
              <a:rPr lang="zh-TW" sz="2400">
                <a:latin typeface="MingLiU"/>
                <a:ea typeface="MingLiU"/>
                <a:sym typeface="+mn-ea"/>
              </a:rPr>
              <a:t>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G. </a:t>
            </a:r>
            <a:r>
              <a:rPr lang="zh-CN" altLang="en-US" sz="2400">
                <a:latin typeface="宋体" panose="02010600030101010101" pitchFamily="2" charset="-122"/>
                <a:sym typeface="+mn-ea"/>
              </a:rPr>
              <a:t>很一般，不突出</a:t>
            </a:r>
            <a:endParaRPr lang="zh-CN" altLang="zh-TW" sz="24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）八字还没一撇</a:t>
            </a: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       </a:t>
            </a:r>
            <a:r>
              <a:rPr lang="en-US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H.</a:t>
            </a: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对人表现出讨厌的表情</a:t>
            </a:r>
          </a:p>
          <a:p>
            <a:pPr indent="0">
              <a:spcAft>
                <a:spcPts val="280"/>
              </a:spcAft>
              <a:buNone/>
            </a:pP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</a:p>
          <a:p>
            <a:pPr indent="0">
              <a:spcAft>
                <a:spcPts val="280"/>
              </a:spcAft>
              <a:buNone/>
            </a:pP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1.E   2.D  3.F  4.H   5.G   6.C   7.A    8.B</a:t>
            </a: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      </a:t>
            </a:r>
            <a:endParaRPr lang="zh-TW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李传义\Documents\闲事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366" y="1469694"/>
            <a:ext cx="5937768" cy="3918927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6812915" y="1868170"/>
            <a:ext cx="2131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别多管闲事了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07465"/>
            <a:ext cx="8230235" cy="6126480"/>
          </a:xfrm>
        </p:spPr>
        <p:txBody>
          <a:bodyPr>
            <a:normAutofit fontScale="75000" lnSpcReduction="20000"/>
          </a:bodyPr>
          <a:lstStyle/>
          <a:p>
            <a:pPr>
              <a:buNone/>
            </a:pPr>
            <a:r>
              <a:rPr lang="en-US" altLang="zh-CN" sz="5145" dirty="0"/>
              <a:t>22</a:t>
            </a:r>
            <a:r>
              <a:rPr lang="zh-CN" altLang="en-US" sz="5145" dirty="0"/>
              <a:t>、乱套</a:t>
            </a:r>
          </a:p>
          <a:p>
            <a:pPr>
              <a:buNone/>
            </a:pPr>
            <a:r>
              <a:rPr lang="zh-CN" altLang="en-US" dirty="0"/>
              <a:t>  </a:t>
            </a:r>
            <a:r>
              <a:rPr lang="zh-CN" altLang="en-US" sz="4570" dirty="0">
                <a:latin typeface="楷体" panose="02010609060101010101" charset="-122"/>
                <a:ea typeface="楷体" panose="02010609060101010101" charset="-122"/>
              </a:rPr>
              <a:t>意思：混乱，</a:t>
            </a:r>
            <a:r>
              <a:rPr lang="zh-CN" altLang="en-US" sz="457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</a:rPr>
              <a:t>没有秩序</a:t>
            </a:r>
            <a:r>
              <a:rPr lang="zh-CN" altLang="en-US" sz="4570" dirty="0">
                <a:latin typeface="楷体" panose="02010609060101010101" charset="-122"/>
                <a:ea typeface="楷体" panose="02010609060101010101" charset="-122"/>
              </a:rPr>
              <a:t>，没有计划。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buNone/>
            </a:pPr>
            <a:r>
              <a:rPr lang="zh-CN" altLang="en-US" sz="4665" dirty="0">
                <a:latin typeface="宋体" panose="02010600030101010101" pitchFamily="2" charset="-122"/>
                <a:ea typeface="宋体" panose="02010600030101010101" pitchFamily="2" charset="-122"/>
              </a:rPr>
              <a:t> 例句：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pPr marL="156845" indent="0">
              <a:lnSpc>
                <a:spcPct val="100000"/>
              </a:lnSpc>
              <a:buNone/>
            </a:pPr>
            <a:r>
              <a:rPr lang="zh-TW" sz="457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1）</a:t>
            </a:r>
            <a:r>
              <a:rPr lang="zh-CN" altLang="zh-TW" sz="457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哥哥嫂子</a:t>
            </a:r>
            <a:r>
              <a:rPr lang="zh-TW" sz="457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离婚后</a:t>
            </a:r>
            <a:r>
              <a:rPr lang="zh-TW" sz="457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，家里</a:t>
            </a:r>
            <a:r>
              <a:rPr lang="zh-TW" sz="457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乱了套了</a:t>
            </a:r>
            <a:r>
              <a:rPr lang="zh-TW" sz="457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，孩子没有人接送，老人也没有人照顾，这时我们才知道大嫂在我们家有多重要。</a:t>
            </a:r>
            <a:endParaRPr lang="zh-TW" sz="457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56845" indent="0">
              <a:lnSpc>
                <a:spcPct val="100000"/>
              </a:lnSpc>
              <a:buNone/>
            </a:pPr>
            <a:r>
              <a:rPr lang="zh-TW" sz="457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2)你这么对待那些工人，万一他们真的不来了，我们的生产计划就会整个</a:t>
            </a:r>
            <a:r>
              <a:rPr lang="zh-TW" sz="457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乱了套</a:t>
            </a:r>
            <a:r>
              <a:rPr lang="zh-TW" sz="457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，到时候看你怎么办。</a:t>
            </a:r>
          </a:p>
          <a:p>
            <a:pPr marL="156845" indent="0">
              <a:lnSpc>
                <a:spcPct val="100000"/>
              </a:lnSpc>
              <a:buNone/>
            </a:pPr>
            <a:r>
              <a:rPr lang="en-US" altLang="zh-TW" sz="457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3</a:t>
            </a:r>
            <a:r>
              <a:rPr lang="zh-CN" altLang="en-US" sz="457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）路口红绿灯坏了，交通</a:t>
            </a:r>
            <a:r>
              <a:rPr lang="zh-CN" altLang="en-US" sz="457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乱了套</a:t>
            </a:r>
            <a:r>
              <a:rPr lang="zh-CN" altLang="en-US" sz="457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TW" sz="457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buNone/>
            </a:pPr>
            <a:endParaRPr lang="zh-CN" altLang="en-US" sz="457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None/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     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754380"/>
            <a:ext cx="8228965" cy="5349240"/>
          </a:xfrm>
        </p:spPr>
        <p:txBody>
          <a:bodyPr>
            <a:normAutofit fontScale="87500" lnSpcReduction="10000"/>
          </a:bodyPr>
          <a:lstStyle/>
          <a:p>
            <a:pPr>
              <a:buNone/>
            </a:pPr>
            <a:r>
              <a:rPr lang="en-US" altLang="zh-CN" sz="4500" dirty="0">
                <a:sym typeface="+mn-ea"/>
              </a:rPr>
              <a:t>23</a:t>
            </a:r>
            <a:r>
              <a:rPr lang="zh-CN" altLang="en-US" sz="4500" dirty="0">
                <a:sym typeface="+mn-ea"/>
              </a:rPr>
              <a:t>、十有八九</a:t>
            </a:r>
          </a:p>
          <a:p>
            <a:pPr>
              <a:buNone/>
            </a:pPr>
            <a:r>
              <a:rPr lang="zh-CN" altLang="en-US" dirty="0">
                <a:sym typeface="+mn-ea"/>
              </a:rPr>
              <a:t>       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sym typeface="+mn-ea"/>
              </a:rPr>
              <a:t>意思：绝大多数，可能性大，概率极高。</a:t>
            </a:r>
            <a:endParaRPr lang="en-US" altLang="zh-CN" dirty="0"/>
          </a:p>
          <a:p>
            <a:pPr>
              <a:buNone/>
            </a:pPr>
            <a:r>
              <a:rPr lang="zh-CN" altLang="en-US" b="1" dirty="0">
                <a:solidFill>
                  <a:srgbClr val="00B050"/>
                </a:solidFill>
                <a:sym typeface="+mn-ea"/>
              </a:rPr>
              <a:t>        同义词：八成儿、没准儿</a:t>
            </a:r>
          </a:p>
          <a:p>
            <a:pPr>
              <a:buNone/>
            </a:pPr>
            <a:r>
              <a:rPr lang="zh-CN" altLang="en-US" b="1" dirty="0">
                <a:solidFill>
                  <a:srgbClr val="00B050"/>
                </a:solidFill>
                <a:sym typeface="+mn-ea"/>
              </a:rPr>
              <a:t>  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例句：</a:t>
            </a:r>
          </a:p>
          <a:p>
            <a:pPr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）由于所学专业是国际关系，所以与当时居民的接触中有时会涉及一些国际时事与动态。然而，这种交谈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十有八九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 会“碰钉子”，因为这里的多数人对此毫无兴趣。</a:t>
            </a:r>
          </a:p>
          <a:p>
            <a:pPr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）如果想体验一下具有北京传统特色的夜生活，北京人</a:t>
            </a:r>
            <a:r>
              <a:rPr lang="zh-CN" altLang="en-US" b="1" dirty="0">
                <a:solidFill>
                  <a:schemeClr val="tx1"/>
                </a:solidFill>
                <a:sym typeface="+mn-ea"/>
              </a:rPr>
              <a:t>十有八九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会推荐前门的老舍茶馆。</a:t>
            </a:r>
          </a:p>
          <a:p>
            <a:pPr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    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6600" i="1">
                <a:solidFill>
                  <a:srgbClr val="0FB7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一起来练习</a:t>
            </a:r>
          </a:p>
          <a:p>
            <a:pPr marL="0" indent="0" algn="ctr">
              <a:buNone/>
            </a:pPr>
            <a:endParaRPr lang="zh-CN" altLang="en-US" sz="6600" i="1">
              <a:solidFill>
                <a:srgbClr val="0FB7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2" cstate="print"/>
          <a:srcRect l="7262" t="3451" r="6385"/>
          <a:stretch>
            <a:fillRect/>
          </a:stretch>
        </p:blipFill>
        <p:spPr>
          <a:xfrm>
            <a:off x="4970145" y="3464560"/>
            <a:ext cx="2730500" cy="2477770"/>
          </a:xfrm>
          <a:prstGeom prst="ellipse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165" y="4594860"/>
            <a:ext cx="4803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50975" y="532130"/>
            <a:ext cx="67233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444500"/>
            <a:r>
              <a:rPr lang="zh-TW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一、用线连接词语和相应的解释：</a:t>
            </a:r>
            <a:endParaRPr lang="zh-TW" altLang="en-US" sz="3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4655" y="1672590"/>
            <a:ext cx="2773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635000"/>
            <a:r>
              <a:rPr lang="zh-CN" alt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zh-TW" sz="2800">
                <a:latin typeface="MingLiU"/>
                <a:ea typeface="MingLiU"/>
                <a:sym typeface="+mn-ea"/>
              </a:rPr>
              <a:t>被开除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414655" y="2194560"/>
            <a:ext cx="38703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635000" algn="l">
              <a:buClrTx/>
              <a:buSzTx/>
              <a:buFontTx/>
            </a:pPr>
            <a:r>
              <a:rPr lang="zh-CN" alt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忘得很干净</a:t>
            </a:r>
            <a:endParaRPr lang="zh-TW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4735" y="2830195"/>
            <a:ext cx="4272280" cy="798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/>
            <a:r>
              <a:rPr lang="zh-CN" alt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</a:t>
            </a:r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非常了解某人的性格</a:t>
            </a:r>
          </a:p>
          <a:p>
            <a:pPr indent="0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4735" y="3995420"/>
            <a:ext cx="431101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ym typeface="+mn-ea"/>
              </a:rPr>
              <a:t>（5）很固执，不轻易改变   主意</a:t>
            </a:r>
          </a:p>
          <a:p>
            <a:r>
              <a:rPr lang="zh-CN" altLang="en-US" sz="2800"/>
              <a:t> （</a:t>
            </a:r>
            <a:r>
              <a:rPr lang="en-US" altLang="zh-CN" sz="2800"/>
              <a:t>6</a:t>
            </a:r>
            <a:r>
              <a:rPr lang="zh-CN" altLang="en-US" sz="2800"/>
              <a:t>）说空话，做不到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09665" y="1672590"/>
            <a:ext cx="14274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一根筋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09665" y="2194560"/>
            <a:ext cx="29349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B摸透某人的脾气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265545" y="3331845"/>
            <a:ext cx="2138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>
                <a:latin typeface="宋体" panose="02010600030101010101" pitchFamily="2" charset="-122"/>
                <a:sym typeface="+mn-ea"/>
              </a:rPr>
              <a:t>D</a:t>
            </a:r>
            <a:r>
              <a:rPr lang="zh-TW" sz="2800">
                <a:latin typeface="MingLiU"/>
                <a:ea typeface="MingLiU"/>
                <a:sym typeface="+mn-ea"/>
              </a:rPr>
              <a:t>忘到脑后头</a:t>
            </a:r>
            <a:endParaRPr lang="zh-CN" altLang="en-US" sz="2800"/>
          </a:p>
        </p:txBody>
      </p:sp>
      <p:sp>
        <p:nvSpPr>
          <p:cNvPr id="10" name="文本框 9"/>
          <p:cNvSpPr txBox="1"/>
          <p:nvPr/>
        </p:nvSpPr>
        <p:spPr>
          <a:xfrm>
            <a:off x="6354445" y="4759960"/>
            <a:ext cx="1819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F</a:t>
            </a:r>
            <a:r>
              <a:rPr lang="zh-CN" altLang="en-US" sz="2800"/>
              <a:t>炒鱿鱼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54735" y="3331845"/>
            <a:ext cx="39103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</a:rPr>
              <a:t>（4）</a:t>
            </a:r>
            <a:r>
              <a:rPr lang="zh-CN" altLang="en-US" sz="2800">
                <a:sym typeface="+mn-ea"/>
              </a:rPr>
              <a:t>很尴尬，丢脸</a:t>
            </a:r>
            <a:endParaRPr lang="zh-CN" altLang="en-US" sz="2800"/>
          </a:p>
          <a:p>
            <a:endParaRPr lang="zh-TW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31255" y="2830195"/>
            <a:ext cx="2590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C</a:t>
            </a:r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下不来台</a:t>
            </a:r>
            <a:endParaRPr lang="zh-TW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4445" y="4133850"/>
            <a:ext cx="1689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E </a:t>
            </a:r>
            <a:r>
              <a:rPr lang="zh-CN" altLang="en-US" sz="2800"/>
              <a:t>放空炮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013200" y="1934845"/>
            <a:ext cx="2574925" cy="3078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9" idx="1"/>
          </p:cNvCxnSpPr>
          <p:nvPr/>
        </p:nvCxnSpPr>
        <p:spPr>
          <a:xfrm>
            <a:off x="4135755" y="2477770"/>
            <a:ext cx="2129790" cy="11150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5153660" y="2493010"/>
            <a:ext cx="1146175" cy="688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2" idx="1"/>
          </p:cNvCxnSpPr>
          <p:nvPr/>
        </p:nvCxnSpPr>
        <p:spPr>
          <a:xfrm flipV="1">
            <a:off x="4878070" y="3091180"/>
            <a:ext cx="1353185" cy="633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5443855" y="1988820"/>
            <a:ext cx="855980" cy="2325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5199380" y="4509135"/>
            <a:ext cx="1316990" cy="593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810895" y="1557655"/>
            <a:ext cx="7521575" cy="30962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3200" dirty="0"/>
              <a:t>像热锅上的蚂蚁   、</a:t>
            </a:r>
            <a:r>
              <a:rPr lang="zh-CN" altLang="en-US" sz="3200" dirty="0">
                <a:latin typeface="+mj-ea"/>
                <a:ea typeface="+mj-ea"/>
                <a:sym typeface="+mn-ea"/>
              </a:rPr>
              <a:t>往枪口上撞、</a:t>
            </a:r>
          </a:p>
          <a:p>
            <a:pPr algn="l"/>
            <a:r>
              <a:rPr lang="zh-CN" altLang="en-US" sz="3200" dirty="0">
                <a:latin typeface="+mj-ea"/>
                <a:ea typeface="+mj-ea"/>
                <a:sym typeface="+mn-ea"/>
              </a:rPr>
              <a:t>有你好看的、大小、刀子嘴豆腐心、</a:t>
            </a:r>
          </a:p>
          <a:p>
            <a:pPr algn="l"/>
            <a:r>
              <a:rPr lang="zh-CN" altLang="en-US" sz="3200" dirty="0">
                <a:latin typeface="+mj-ea"/>
                <a:ea typeface="+mj-ea"/>
                <a:sym typeface="+mn-ea"/>
              </a:rPr>
              <a:t>鸡蛋里挑骨头、一根筋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020570" y="773430"/>
            <a:ext cx="1831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情景</a:t>
            </a:r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综合练习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4585"/>
            <a:ext cx="8712968" cy="5472430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zh-CN" altLang="en-US" sz="11200" u="sng" dirty="0">
                <a:solidFill>
                  <a:srgbClr val="FF0066"/>
                </a:solidFill>
              </a:rPr>
              <a:t>情景</a:t>
            </a:r>
            <a:r>
              <a:rPr lang="en-US" altLang="zh-CN" sz="11200" u="sng" dirty="0">
                <a:solidFill>
                  <a:srgbClr val="FF0066"/>
                </a:solidFill>
              </a:rPr>
              <a:t>1</a:t>
            </a:r>
            <a:r>
              <a:rPr lang="zh-CN" altLang="en-US" sz="11200" u="sng" dirty="0">
                <a:solidFill>
                  <a:srgbClr val="FF0066"/>
                </a:solidFill>
              </a:rPr>
              <a:t>：</a:t>
            </a:r>
            <a:endParaRPr lang="en-US" altLang="zh-CN" sz="11200" u="sng" dirty="0">
              <a:solidFill>
                <a:srgbClr val="FF0066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12800" dirty="0">
                <a:solidFill>
                  <a:srgbClr val="FF0000"/>
                </a:solidFill>
                <a:latin typeface="+mj-ea"/>
                <a:ea typeface="+mj-ea"/>
              </a:rPr>
              <a:t>小张</a:t>
            </a:r>
            <a:r>
              <a:rPr lang="zh-CN" altLang="en-US" sz="12800" dirty="0">
                <a:latin typeface="+mj-ea"/>
                <a:ea typeface="+mj-ea"/>
              </a:rPr>
              <a:t>：方经理最近总是</a:t>
            </a:r>
            <a:r>
              <a:rPr lang="zh-CN" altLang="en-US" sz="1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（ 鸡蛋里挑骨头）</a:t>
            </a:r>
            <a:r>
              <a:rPr lang="zh-CN" altLang="en-US" sz="12800" dirty="0">
                <a:latin typeface="+mj-ea"/>
                <a:ea typeface="+mj-ea"/>
              </a:rPr>
              <a:t>，老找我们的毛病。</a:t>
            </a:r>
            <a:endParaRPr lang="en-US" altLang="zh-CN" sz="128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12800" dirty="0">
                <a:latin typeface="+mj-ea"/>
                <a:ea typeface="+mj-ea"/>
              </a:rPr>
              <a:t>小王：是，他这个人</a:t>
            </a:r>
            <a:r>
              <a:rPr lang="zh-CN" altLang="en-US" sz="1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（一根筋）</a:t>
            </a:r>
            <a:r>
              <a:rPr lang="zh-CN" altLang="en-US" sz="12800" dirty="0">
                <a:latin typeface="+mj-ea"/>
                <a:ea typeface="+mj-ea"/>
              </a:rPr>
              <a:t>，非得让孩子报考北京大学，可是儿子想去上海读书。最近为了孩子上大学的事急得</a:t>
            </a:r>
            <a:r>
              <a:rPr lang="zh-CN" altLang="en-US" sz="1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（热锅上的蚂蚁）</a:t>
            </a:r>
            <a:r>
              <a:rPr lang="zh-CN" altLang="en-US" sz="12800" dirty="0">
                <a:latin typeface="+mj-ea"/>
                <a:ea typeface="+mj-ea"/>
              </a:rPr>
              <a:t>，老发脾气。你可千万别</a:t>
            </a:r>
            <a:r>
              <a:rPr lang="zh-CN" altLang="en-US" sz="1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（往枪口上撞 ）</a:t>
            </a:r>
            <a:r>
              <a:rPr lang="zh-CN" altLang="en-US" sz="12800" dirty="0">
                <a:latin typeface="+mj-ea"/>
                <a:ea typeface="+mj-ea"/>
              </a:rPr>
              <a:t>了。   否则</a:t>
            </a:r>
            <a:r>
              <a:rPr lang="zh-CN" altLang="en-US" sz="1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（有你好看的）</a:t>
            </a:r>
            <a:r>
              <a:rPr lang="zh-CN" altLang="en-US" sz="12800" dirty="0">
                <a:latin typeface="+mj-ea"/>
                <a:ea typeface="+mj-ea"/>
              </a:rPr>
              <a:t>。</a:t>
            </a:r>
            <a:endParaRPr lang="en-US" altLang="zh-CN" sz="12800" dirty="0">
              <a:latin typeface="+mj-ea"/>
              <a:ea typeface="+mj-ea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12800" dirty="0">
                <a:solidFill>
                  <a:srgbClr val="FF0000"/>
                </a:solidFill>
                <a:latin typeface="+mj-ea"/>
                <a:ea typeface="+mj-ea"/>
              </a:rPr>
              <a:t>小张</a:t>
            </a:r>
            <a:r>
              <a:rPr lang="zh-CN" altLang="en-US" sz="12800" dirty="0">
                <a:latin typeface="+mj-ea"/>
                <a:ea typeface="+mj-ea"/>
              </a:rPr>
              <a:t>：可是他</a:t>
            </a:r>
            <a:r>
              <a:rPr lang="zh-CN" altLang="en-US" sz="1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（ 大小）</a:t>
            </a:r>
            <a:r>
              <a:rPr lang="zh-CN" altLang="en-US" sz="12800" dirty="0">
                <a:latin typeface="+mj-ea"/>
                <a:ea typeface="+mj-ea"/>
              </a:rPr>
              <a:t>是个经理呢，怎么能把家里的情绪带到工作上呢？</a:t>
            </a:r>
            <a:endParaRPr lang="en-US" altLang="zh-CN" sz="12800" dirty="0">
              <a:latin typeface="+mj-ea"/>
              <a:ea typeface="+mj-ea"/>
            </a:endParaRPr>
          </a:p>
          <a:p>
            <a:pPr>
              <a:buNone/>
            </a:pPr>
            <a:r>
              <a:rPr lang="zh-CN" altLang="en-US" sz="3500" dirty="0"/>
              <a:t>         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小王：是呀！不过，好在他这个人没有坏心眼儿，常常是</a:t>
            </a: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 刀子嘴豆腐心 ）</a:t>
            </a:r>
            <a:r>
              <a:rPr lang="zh-CN" altLang="en-US" dirty="0"/>
              <a:t>，说完就忘到脑后了。</a:t>
            </a:r>
            <a:endParaRPr lang="en-US" altLang="zh-CN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69620" y="2250440"/>
            <a:ext cx="7623175" cy="21742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zh-CN" altLang="en-US" sz="3600"/>
              <a:t>放空炮  、有鼻子有眼儿、炒鱿鱼、一是一，二是二、下不来台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16660" y="1349375"/>
            <a:ext cx="2779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情景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525963"/>
          </a:xfrm>
        </p:spPr>
        <p:txBody>
          <a:bodyPr/>
          <a:lstStyle/>
          <a:p>
            <a:r>
              <a:rPr lang="zh-CN" altLang="en-US" u="sng" dirty="0">
                <a:solidFill>
                  <a:srgbClr val="FF0066"/>
                </a:solidFill>
              </a:rPr>
              <a:t>情景</a:t>
            </a:r>
            <a:r>
              <a:rPr lang="en-US" altLang="zh-CN" u="sng" dirty="0">
                <a:solidFill>
                  <a:srgbClr val="FF0066"/>
                </a:solidFill>
              </a:rPr>
              <a:t>2</a:t>
            </a:r>
            <a:r>
              <a:rPr lang="zh-CN" altLang="en-US" u="sng" dirty="0">
                <a:solidFill>
                  <a:srgbClr val="FF0066"/>
                </a:solidFill>
              </a:rPr>
              <a:t>：</a:t>
            </a:r>
            <a:endParaRPr lang="en-US" altLang="zh-CN" u="sng" dirty="0">
              <a:solidFill>
                <a:srgbClr val="FF0066"/>
              </a:solidFill>
            </a:endParaRPr>
          </a:p>
          <a:p>
            <a:pPr>
              <a:buNone/>
            </a:pPr>
            <a:r>
              <a:rPr lang="en-US" altLang="zh-CN" dirty="0">
                <a:solidFill>
                  <a:srgbClr val="FF0066"/>
                </a:solidFill>
              </a:rPr>
              <a:t>A</a:t>
            </a:r>
            <a:r>
              <a:rPr lang="zh-CN" altLang="en-US" dirty="0">
                <a:solidFill>
                  <a:srgbClr val="FF0066"/>
                </a:solidFill>
              </a:rPr>
              <a:t>：</a:t>
            </a:r>
            <a:r>
              <a:rPr lang="zh-CN" altLang="en-US" dirty="0"/>
              <a:t>听说张总好像有小三儿。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B</a:t>
            </a:r>
            <a:r>
              <a:rPr lang="zh-CN" altLang="en-US" dirty="0"/>
              <a:t>：别瞎说，人家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大小</a:t>
            </a:r>
            <a:r>
              <a:rPr lang="zh-CN" altLang="en-US" dirty="0"/>
              <a:t>是公司领导，怎么可能做出这种事呢？</a:t>
            </a:r>
            <a:endParaRPr lang="en-US" altLang="zh-CN" dirty="0"/>
          </a:p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可是他们说得</a:t>
            </a: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 有鼻子有眼儿 ）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B</a:t>
            </a:r>
            <a:r>
              <a:rPr lang="zh-CN" altLang="en-US" dirty="0"/>
              <a:t>：别说了，被张总听到了，那该多</a:t>
            </a: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 下不来台）</a:t>
            </a:r>
            <a:r>
              <a:rPr lang="zh-CN" altLang="en-US" dirty="0"/>
              <a:t>呀，肯定跟你没完。小心被</a:t>
            </a: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（炒鱿鱼 ）</a:t>
            </a:r>
            <a:r>
              <a:rPr lang="zh-CN" altLang="en-US" dirty="0">
                <a:solidFill>
                  <a:srgbClr val="FF0066"/>
                </a:solidFill>
              </a:rPr>
              <a:t>。</a:t>
            </a:r>
            <a:endParaRPr lang="en-US" altLang="zh-CN" dirty="0">
              <a:solidFill>
                <a:srgbClr val="FF0066"/>
              </a:solidFill>
            </a:endParaRPr>
          </a:p>
          <a:p>
            <a:pPr>
              <a:buNone/>
            </a:pPr>
            <a:endParaRPr lang="en-US" altLang="zh-CN" dirty="0">
              <a:solidFill>
                <a:srgbClr val="FF0066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信图片_2020110910010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850" y="579120"/>
            <a:ext cx="8565515" cy="55041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zh-CN" altLang="en-US" dirty="0"/>
              <a:t>好了，先别管别人的闲事了。就说说上次我托你办的那个事情吧，办得怎样？你得说到做到啊，别</a:t>
            </a: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  放空炮 ）。</a:t>
            </a:r>
          </a:p>
          <a:p>
            <a:r>
              <a:rPr lang="en-US" altLang="zh-CN" dirty="0"/>
              <a:t>B: </a:t>
            </a:r>
            <a:r>
              <a:rPr lang="zh-CN" altLang="en-US" dirty="0"/>
              <a:t>我这人办事特别认真</a:t>
            </a: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（一是一，二十二）</a:t>
            </a:r>
            <a:r>
              <a:rPr lang="zh-CN" altLang="en-US" dirty="0"/>
              <a:t>。你还不相信我吗？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2580" y="476885"/>
            <a:ext cx="8569900" cy="6596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00000"/>
              </a:lnSpc>
            </a:pPr>
            <a:r>
              <a:rPr lang="zh-TW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ngLiU"/>
                <a:ea typeface="MingLiU"/>
                <a:sym typeface="+mn-ea"/>
              </a:rPr>
              <a:t>三、用指定的词语完成句子：</a:t>
            </a:r>
            <a:endParaRPr lang="zh-TW" sz="3200" dirty="0">
              <a:latin typeface="MingLiU"/>
              <a:ea typeface="MingLiU"/>
            </a:endParaRPr>
          </a:p>
          <a:p>
            <a:pPr indent="203200">
              <a:lnSpc>
                <a:spcPct val="100000"/>
              </a:lnSpc>
            </a:pP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 </a:t>
            </a:r>
            <a:r>
              <a:rPr 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A：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隔壁的</a:t>
            </a:r>
            <a:r>
              <a:rPr lang="zh-CN" alt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小张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怎么不上班，天天在家打</a:t>
            </a:r>
            <a:r>
              <a:rPr lang="zh-CN" alt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游戏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？</a:t>
            </a:r>
            <a:endParaRPr lang="zh-TW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44500">
              <a:lnSpc>
                <a:spcPct val="100000"/>
              </a:lnSpc>
              <a:spcAft>
                <a:spcPts val="350"/>
              </a:spcAft>
            </a:pPr>
            <a:r>
              <a:rPr 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B：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你还不知道吧，</a:t>
            </a:r>
            <a:r>
              <a:rPr lang="zh-CN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小张被经理砸饭碗了</a:t>
            </a:r>
            <a:r>
              <a:rPr lang="zh-CN" altLang="zh-TW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  <a:p>
            <a:pPr indent="444500">
              <a:lnSpc>
                <a:spcPct val="100000"/>
              </a:lnSpc>
              <a:spcAft>
                <a:spcPts val="350"/>
              </a:spcAft>
            </a:pPr>
            <a:r>
              <a:rPr lang="zh-CN" alt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        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(砸饭碗)</a:t>
            </a:r>
            <a:r>
              <a:rPr lang="en-US" alt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</a:t>
            </a:r>
            <a:endParaRPr lang="zh-TW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03200" algn="just">
              <a:lnSpc>
                <a:spcPct val="100000"/>
              </a:lnSpc>
            </a:pP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 </a:t>
            </a:r>
            <a:r>
              <a:rPr 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A：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新来的技术员竟然说我的不合格，让我重新做，你看看我的怎么样？</a:t>
            </a:r>
            <a:endParaRPr lang="zh-TW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44500">
              <a:lnSpc>
                <a:spcPct val="100000"/>
              </a:lnSpc>
              <a:spcAft>
                <a:spcPts val="770"/>
              </a:spcAft>
            </a:pPr>
            <a:r>
              <a:rPr 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B：</a:t>
            </a:r>
            <a:r>
              <a:rPr lang="zh-CN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你的没问题，他总是鸡蛋里面挑骨头</a:t>
            </a:r>
            <a:r>
              <a:rPr lang="zh-CN" alt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(鸡蛋里面挑骨头)</a:t>
            </a:r>
            <a:endParaRPr lang="zh-TW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03200">
              <a:lnSpc>
                <a:spcPct val="100000"/>
              </a:lnSpc>
            </a:pP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(3) </a:t>
            </a:r>
            <a:r>
              <a:rPr 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A：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搬货这样的事还是让他们去干吧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endParaRPr lang="en-US" altLang="zh-CN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203200">
              <a:lnSpc>
                <a:spcPct val="100000"/>
              </a:lnSpc>
            </a:pPr>
            <a:r>
              <a:rPr lang="zh-CN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他们大小是专业的人呢</a:t>
            </a:r>
            <a:r>
              <a:rPr lang="zh-CN" altLang="zh-TW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(大</a:t>
            </a:r>
            <a:r>
              <a:rPr lang="zh-CN" alt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小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……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en-US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44500">
              <a:lnSpc>
                <a:spcPct val="100000"/>
              </a:lnSpc>
              <a:spcAft>
                <a:spcPts val="350"/>
              </a:spcAft>
            </a:pPr>
            <a:r>
              <a:rPr 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B：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经理干这个也不是什么丢面子的事啊。</a:t>
            </a:r>
            <a:endParaRPr lang="zh-TW" sz="3200" dirty="0">
              <a:latin typeface="MingLiU"/>
              <a:ea typeface="MingLiU"/>
            </a:endParaRPr>
          </a:p>
          <a:p>
            <a:pPr indent="203200">
              <a:lnSpc>
                <a:spcPct val="10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890" y="1196975"/>
            <a:ext cx="8364220" cy="56630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203200">
              <a:lnSpc>
                <a:spcPct val="100000"/>
              </a:lnSpc>
            </a:pP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(4) </a:t>
            </a:r>
            <a:r>
              <a:rPr 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A：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老板对我挺客气的，不像你们说的那么可怕。</a:t>
            </a:r>
            <a:endParaRPr lang="zh-TW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44500">
              <a:lnSpc>
                <a:spcPct val="100000"/>
              </a:lnSpc>
              <a:spcAft>
                <a:spcPts val="350"/>
              </a:spcAft>
            </a:pPr>
            <a:r>
              <a:rPr 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B：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你干得好那当然没的说，</a:t>
            </a:r>
            <a:r>
              <a:rPr lang="zh-TW" sz="3200" u="sng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_______</a:t>
            </a:r>
          </a:p>
          <a:p>
            <a:pPr indent="444500">
              <a:lnSpc>
                <a:spcPct val="100000"/>
              </a:lnSpc>
              <a:spcAft>
                <a:spcPts val="350"/>
              </a:spcAft>
            </a:pPr>
            <a:r>
              <a:rPr lang="en-US" altLang="zh-TW" sz="3200" u="sng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否则有你好看的</a:t>
            </a:r>
            <a:r>
              <a:rPr lang="zh-TW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TW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zh-TW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TW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有你好看的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</a:p>
          <a:p>
            <a:pPr indent="444500">
              <a:lnSpc>
                <a:spcPct val="100000"/>
              </a:lnSpc>
              <a:spcAft>
                <a:spcPts val="350"/>
              </a:spcAft>
            </a:pPr>
            <a:endParaRPr lang="zh-TW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203200" algn="just">
              <a:lnSpc>
                <a:spcPct val="100000"/>
              </a:lnSpc>
            </a:pP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(5) </a:t>
            </a:r>
            <a:r>
              <a:rPr 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A：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昨天在路口我被罚了五块钱，说红灯的时候我的自行车过线了，</a:t>
            </a:r>
            <a:r>
              <a:rPr lang="zh-CN" alt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真倒霉！</a:t>
            </a:r>
            <a:endParaRPr lang="zh-TW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44500">
              <a:lnSpc>
                <a:spcPct val="100000"/>
              </a:lnSpc>
            </a:pPr>
            <a:r>
              <a:rPr 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B：</a:t>
            </a:r>
            <a:r>
              <a:rPr 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现在正抓交通安全呢</a:t>
            </a:r>
            <a:r>
              <a:rPr lang="zh-TW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 </a:t>
            </a:r>
            <a:r>
              <a:rPr lang="zh-CN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你千万别往抢口上撞</a:t>
            </a:r>
            <a:r>
              <a:rPr lang="zh-TW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_</a:t>
            </a:r>
            <a:r>
              <a:rPr lang="zh-CN" altLang="zh-TW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  <a:p>
            <a:pPr indent="444500">
              <a:lnSpc>
                <a:spcPct val="100000"/>
              </a:lnSpc>
            </a:pPr>
            <a:r>
              <a:rPr lang="zh-CN" alt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</a:t>
            </a:r>
            <a:r>
              <a:rPr lang="zh-CN" altLang="zh-TW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（往枪口上撞</a:t>
            </a:r>
            <a:r>
              <a:rPr lang="en-US" altLang="zh-CN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</a:t>
            </a: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撞在枪口上了）</a:t>
            </a:r>
          </a:p>
          <a:p>
            <a:pPr indent="444500">
              <a:lnSpc>
                <a:spcPct val="100000"/>
              </a:lnSpc>
            </a:pPr>
            <a:endParaRPr lang="zh-CN" altLang="en-US" sz="32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zh-CN" altLang="en-US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泡汤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砸饭碗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八竿子打不着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炒鱿鱼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找</a:t>
            </a:r>
            <a:r>
              <a:rPr lang="en-US" altLang="zh-CN" b="1" dirty="0"/>
              <a:t>+</a:t>
            </a:r>
            <a:r>
              <a:rPr lang="zh-CN" altLang="en-US" b="1" dirty="0"/>
              <a:t>人</a:t>
            </a:r>
            <a:r>
              <a:rPr lang="en-US" altLang="zh-CN" b="1" dirty="0"/>
              <a:t>+</a:t>
            </a:r>
            <a:r>
              <a:rPr lang="zh-CN" altLang="en-US" b="1" dirty="0"/>
              <a:t>算账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下不来台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撞枪口上了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放空炮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一是一，二是二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鸡蛋里挑骨头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一根筋</a:t>
            </a:r>
            <a:endParaRPr lang="en-US" altLang="zh-CN" b="1" dirty="0"/>
          </a:p>
          <a:p>
            <a:r>
              <a:rPr lang="zh-CN" altLang="en-US" b="1" dirty="0"/>
              <a:t>跟你没完</a:t>
            </a:r>
            <a:endParaRPr lang="en-US" altLang="zh-CN" b="1" dirty="0"/>
          </a:p>
          <a:p>
            <a:r>
              <a:rPr lang="zh-CN" altLang="en-US" b="1" dirty="0">
                <a:solidFill>
                  <a:srgbClr val="FF0000"/>
                </a:solidFill>
              </a:rPr>
              <a:t>刀子嘴豆腐心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有人缘儿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第三者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691680" y="260648"/>
            <a:ext cx="6048672" cy="114300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/>
              <a:t>第五课俗语小结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有鼻子有眼儿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/>
              <a:t>管闲事</a:t>
            </a:r>
            <a:endParaRPr lang="en-US" altLang="zh-CN" b="1" dirty="0"/>
          </a:p>
          <a:p>
            <a:r>
              <a:rPr lang="zh-CN" altLang="en-US" b="1" dirty="0"/>
              <a:t>乱套了</a:t>
            </a:r>
            <a:endParaRPr lang="en-US" altLang="zh-CN" b="1" dirty="0"/>
          </a:p>
          <a:p>
            <a:r>
              <a:rPr lang="zh-CN" altLang="en-US" dirty="0">
                <a:solidFill>
                  <a:srgbClr val="FF0000"/>
                </a:solidFill>
              </a:rPr>
              <a:t>十有八九</a:t>
            </a:r>
            <a:endParaRPr lang="en-US" altLang="zh-CN" dirty="0"/>
          </a:p>
          <a:p>
            <a:r>
              <a:rPr lang="zh-CN" altLang="en-US" dirty="0"/>
              <a:t>丢三落四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63688" y="274638"/>
            <a:ext cx="6048672" cy="114300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/>
              <a:t>第五课俗语小结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大小</a:t>
            </a:r>
            <a:r>
              <a:rPr lang="en-US" altLang="zh-CN" b="1" dirty="0">
                <a:solidFill>
                  <a:srgbClr val="FF0000"/>
                </a:solidFill>
              </a:rPr>
              <a:t>……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619672" y="274638"/>
            <a:ext cx="6552728" cy="1143000"/>
          </a:xfrm>
          <a:solidFill>
            <a:srgbClr val="92D05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/>
              <a:t>第五课</a:t>
            </a:r>
            <a:r>
              <a:rPr lang="zh-CN" altLang="en-US" dirty="0"/>
              <a:t>句式小结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2813154" y="1729778"/>
            <a:ext cx="2270760" cy="110680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站酷庆科黄油体" panose="02000803000000020004" charset="-122"/>
                <a:ea typeface="站酷庆科黄油体" panose="02000803000000020004" charset="-122"/>
              </a:rPr>
              <a:t>  2021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2813154" y="3789890"/>
            <a:ext cx="3663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-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5400" b="1" spc="-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3" cstate="print"/>
          <a:srcRect l="7262" t="3451" r="6385"/>
          <a:stretch>
            <a:fillRect/>
          </a:stretch>
        </p:blipFill>
        <p:spPr>
          <a:xfrm>
            <a:off x="6263005" y="523240"/>
            <a:ext cx="2439670" cy="224980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01109100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835" y="73660"/>
            <a:ext cx="9220835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01109100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27940"/>
            <a:ext cx="9143365" cy="6442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隶书" panose="02010509060101010101" pitchFamily="49" charset="-122"/>
                <a:ea typeface="隶书" panose="02010509060101010101" pitchFamily="49" charset="-122"/>
              </a:rPr>
              <a:t>俗语例句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605" y="1417955"/>
            <a:ext cx="8291195" cy="643826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sz="3900" dirty="0"/>
              <a:t>1</a:t>
            </a:r>
            <a:r>
              <a:rPr lang="zh-CN" altLang="en-US" sz="3900" dirty="0"/>
              <a:t>、</a:t>
            </a:r>
            <a:r>
              <a:rPr lang="zh-CN" altLang="en-US" sz="3900" b="1" dirty="0">
                <a:solidFill>
                  <a:srgbClr val="FF0000"/>
                </a:solidFill>
              </a:rPr>
              <a:t>泡汤</a:t>
            </a:r>
            <a:r>
              <a:rPr lang="en-US" altLang="zh-CN" sz="3900" dirty="0">
                <a:solidFill>
                  <a:srgbClr val="FF0000"/>
                </a:solidFill>
              </a:rPr>
              <a:t>    </a:t>
            </a:r>
            <a:r>
              <a:rPr lang="en-US" altLang="zh-CN" sz="3900" dirty="0"/>
              <a:t> </a:t>
            </a:r>
          </a:p>
          <a:p>
            <a:pPr>
              <a:buNone/>
            </a:pPr>
            <a:r>
              <a:rPr lang="en-US" altLang="zh-CN" sz="3900" dirty="0"/>
              <a:t>     </a:t>
            </a:r>
            <a:r>
              <a:rPr lang="zh-CN" altLang="en-US" sz="3000" dirty="0">
                <a:latin typeface="楷体" panose="02010609060101010101" charset="-122"/>
                <a:ea typeface="楷体" panose="02010609060101010101" charset="-122"/>
              </a:rPr>
              <a:t>意思：不能实现计划，事情和希望落空。</a:t>
            </a:r>
          </a:p>
          <a:p>
            <a:pPr>
              <a:buNone/>
            </a:pPr>
            <a:r>
              <a:rPr lang="zh-CN" altLang="en-US" sz="3000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   同义词：黄了、没戏</a:t>
            </a:r>
            <a:endParaRPr lang="en-US" altLang="zh-CN" sz="3000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zh-CN" altLang="en-US" sz="3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例句：</a:t>
            </a:r>
            <a:endParaRPr lang="en-US" altLang="zh-CN" sz="3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buNone/>
            </a:pPr>
            <a:r>
              <a:rPr lang="en-US" altLang="zh-CN" dirty="0"/>
              <a:t>1</a:t>
            </a:r>
            <a:r>
              <a:rPr lang="zh-CN" altLang="en-US" dirty="0"/>
              <a:t>）本打算去旅行，但是手机坏了，刚换了一个苹果的，那旅行计划就</a:t>
            </a:r>
            <a:r>
              <a:rPr lang="en-US" altLang="zh-CN" dirty="0"/>
              <a:t>~</a:t>
            </a:r>
            <a:r>
              <a:rPr lang="zh-CN" altLang="en-US" dirty="0"/>
              <a:t>了。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</a:t>
            </a:r>
            <a:r>
              <a:rPr lang="zh-CN" altLang="en-US" dirty="0"/>
              <a:t>）公司今年的收益不好，年终奖肯定</a:t>
            </a:r>
            <a:r>
              <a:rPr lang="en-US" altLang="zh-CN" dirty="0"/>
              <a:t>~</a:t>
            </a:r>
            <a:r>
              <a:rPr lang="zh-CN" altLang="en-US" dirty="0"/>
              <a:t>了。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3</a:t>
            </a:r>
            <a:r>
              <a:rPr lang="zh-CN" altLang="en-US" dirty="0"/>
              <a:t>）如果每个员工都不爱公司，不好好工作，那么这个公司肯定会</a:t>
            </a:r>
            <a:r>
              <a:rPr lang="zh-CN" altLang="en-US" b="1" dirty="0">
                <a:solidFill>
                  <a:srgbClr val="00B050"/>
                </a:solidFill>
              </a:rPr>
              <a:t>黄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  </a:t>
            </a:r>
          </a:p>
          <a:p>
            <a:endParaRPr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2181860" y="202565"/>
            <a:ext cx="5981065" cy="9220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俗语例句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948,&quot;width&quot;:14400}"/>
</p:tagLst>
</file>

<file path=ppt/theme/theme1.xml><?xml version="1.0" encoding="utf-8"?>
<a:theme xmlns:a="http://schemas.openxmlformats.org/drawingml/2006/main" name="Office 主题">
  <a:themeElements>
    <a:clrScheme name="华丽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4310</Words>
  <Application>Microsoft Office PowerPoint</Application>
  <PresentationFormat>On-screen Show (4:3)</PresentationFormat>
  <Paragraphs>325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隶书</vt:lpstr>
      <vt:lpstr>微软雅黑</vt:lpstr>
      <vt:lpstr>MingLiU</vt:lpstr>
      <vt:lpstr>宋体</vt:lpstr>
      <vt:lpstr>华文楷体</vt:lpstr>
      <vt:lpstr>华文隶书</vt:lpstr>
      <vt:lpstr>楷体</vt:lpstr>
      <vt:lpstr>站酷庆科黄油体</vt:lpstr>
      <vt:lpstr>Arial</vt:lpstr>
      <vt:lpstr>Calibri</vt:lpstr>
      <vt:lpstr>Office 主题</vt:lpstr>
      <vt:lpstr>第五课  在工作上他向来一是一， 二是二</vt:lpstr>
      <vt:lpstr>    </vt:lpstr>
      <vt:lpstr>注释</vt:lpstr>
      <vt:lpstr>PowerPoint Presentation</vt:lpstr>
      <vt:lpstr> 用线连接词语和对应的解释: </vt:lpstr>
      <vt:lpstr>PowerPoint Presentation</vt:lpstr>
      <vt:lpstr>PowerPoint Presentation</vt:lpstr>
      <vt:lpstr>PowerPoint Presentation</vt:lpstr>
      <vt:lpstr>俗语例句</vt:lpstr>
      <vt:lpstr>PowerPoint Presentation</vt:lpstr>
      <vt:lpstr>PowerPoint Presentation</vt:lpstr>
      <vt:lpstr>砸破铁饭碗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第三者插足是这段婚姻破裂的主因。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综合练习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第五课俗语小结</vt:lpstr>
      <vt:lpstr>第五课俗语小结</vt:lpstr>
      <vt:lpstr>第五课句式小结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小学教育教学PPT模板</dc:title>
  <dc:creator>haobao-007</dc:creator>
  <cp:lastModifiedBy>易 畅</cp:lastModifiedBy>
  <cp:revision>511</cp:revision>
  <dcterms:created xsi:type="dcterms:W3CDTF">2013-09-07T10:17:00Z</dcterms:created>
  <dcterms:modified xsi:type="dcterms:W3CDTF">2021-11-11T21:00:52Z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BD150D3A3F2D4C4CBE608762C2C133FC</vt:lpwstr>
  </property>
</Properties>
</file>